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724" r:id="rId1"/>
  </p:sldMasterIdLst>
  <p:notesMasterIdLst>
    <p:notesMasterId r:id="rId25"/>
  </p:notesMasterIdLst>
  <p:handoutMasterIdLst>
    <p:handoutMasterId r:id="rId26"/>
  </p:handoutMasterIdLst>
  <p:sldIdLst>
    <p:sldId id="1016" r:id="rId2"/>
    <p:sldId id="990" r:id="rId3"/>
    <p:sldId id="1039" r:id="rId4"/>
    <p:sldId id="1034" r:id="rId5"/>
    <p:sldId id="1035" r:id="rId6"/>
    <p:sldId id="1038" r:id="rId7"/>
    <p:sldId id="1036" r:id="rId8"/>
    <p:sldId id="1031" r:id="rId9"/>
    <p:sldId id="1040" r:id="rId10"/>
    <p:sldId id="1055" r:id="rId11"/>
    <p:sldId id="1043" r:id="rId12"/>
    <p:sldId id="1053" r:id="rId13"/>
    <p:sldId id="1054" r:id="rId14"/>
    <p:sldId id="1044" r:id="rId15"/>
    <p:sldId id="1047" r:id="rId16"/>
    <p:sldId id="1048" r:id="rId17"/>
    <p:sldId id="1045" r:id="rId18"/>
    <p:sldId id="1046" r:id="rId19"/>
    <p:sldId id="1056" r:id="rId20"/>
    <p:sldId id="1058" r:id="rId21"/>
    <p:sldId id="357" r:id="rId22"/>
    <p:sldId id="1059" r:id="rId23"/>
    <p:sldId id="1060" r:id="rId24"/>
  </p:sldIdLst>
  <p:sldSz cx="13439775" cy="7559675"/>
  <p:notesSz cx="7104063" cy="10234613"/>
  <p:embeddedFontLst>
    <p:embeddedFont>
      <p:font typeface="Segoe UI Light" panose="020B0502040204020203" pitchFamily="34" charset="0"/>
      <p:regular r:id="rId27"/>
      <p:italic r:id="rId28"/>
    </p:embeddedFont>
    <p:embeddedFont>
      <p:font typeface="Manrope" panose="020B0604020202020204" charset="0"/>
      <p:regular r:id="rId29"/>
      <p:bold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나눔스퀘어 네오 ExtraBold" panose="020B0604020202020204" charset="-127"/>
      <p:bold r:id="rId37"/>
    </p:embeddedFont>
    <p:embeddedFont>
      <p:font typeface="나눔스퀘어 네오 Regular" panose="020B0604020202020204" charset="-127"/>
      <p:regular r:id="rId38"/>
    </p:embeddedFont>
    <p:embeddedFont>
      <p:font typeface="Manrope SemiBold" panose="020B0604020202020204" charset="0"/>
      <p:bold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198"/>
    <a:srgbClr val="FFFFFF"/>
    <a:srgbClr val="232361"/>
    <a:srgbClr val="3780CB"/>
    <a:srgbClr val="7F7F7F"/>
    <a:srgbClr val="FBFBFB"/>
    <a:srgbClr val="FFFF97"/>
    <a:srgbClr val="101D42"/>
    <a:srgbClr val="2A579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4" autoAdjust="0"/>
    <p:restoredTop sz="71366" autoAdjust="0"/>
  </p:normalViewPr>
  <p:slideViewPr>
    <p:cSldViewPr snapToGrid="0">
      <p:cViewPr varScale="1">
        <p:scale>
          <a:sx n="75" d="100"/>
          <a:sy n="75" d="100"/>
        </p:scale>
        <p:origin x="1404" y="5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59" d="100"/>
          <a:sy n="59" d="100"/>
        </p:scale>
        <p:origin x="2097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B797A7D-6E86-2971-B5C0-A044532C1D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C50993-D2CD-FD5B-AC18-E1AC527680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B9D8BE4-B916-47F2-BABA-BE2B580F8D38}" type="datetimeFigureOut">
              <a:rPr lang="ko-KR" altLang="en-US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2024-09-27</a:t>
            </a:fld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2A0703-63D4-AC8A-C3C9-AE6A10F63F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D750F9-2BA1-25E0-D5A1-B63692164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4417E16-F2EB-4B9F-957B-177C9B008A82}" type="slidenum">
              <a:rPr lang="ko-KR" altLang="en-US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‹#›</a:t>
            </a:fld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574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BB1DB35C-EA38-4A7F-BD8C-627B91D9584C}" type="datetimeFigureOut">
              <a:rPr lang="ko-KR" altLang="en-US" smtClean="0"/>
              <a:pPr/>
              <a:t>2024-09-27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4AA50967-E0FF-4B2C-97FC-72B099F53A2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914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629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u="sng" dirty="0"/>
              <a:t>다음과 같이 적재물량 및 공정현황 모니터링을 위한 관련 데이터를 추가로 생성했습니다</a:t>
            </a:r>
            <a:r>
              <a:rPr lang="en-US" altLang="ko-KR" u="sng" dirty="0"/>
              <a:t>.</a:t>
            </a:r>
            <a:endParaRPr lang="ko-KR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210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수행 결과입니다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로그인 페이지입니다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로그인 페이지에서 단순히 로그인 기능을 구현하는 것을 넘어서 </a:t>
            </a:r>
            <a:r>
              <a:rPr lang="ko-KR" altLang="en-US" u="sng" dirty="0"/>
              <a:t>토큰 기반 인증 시스템을 구축하고</a:t>
            </a:r>
            <a:r>
              <a:rPr lang="en-US" altLang="ko-KR" u="sng" dirty="0"/>
              <a:t>, HTTPS </a:t>
            </a:r>
            <a:r>
              <a:rPr lang="ko-KR" altLang="en-US" u="sng" dirty="0"/>
              <a:t>사용과 </a:t>
            </a:r>
            <a:r>
              <a:rPr lang="en-US" altLang="ko-KR" u="sng" dirty="0"/>
              <a:t>XSS </a:t>
            </a:r>
            <a:r>
              <a:rPr lang="ko-KR" altLang="en-US" u="sng" dirty="0"/>
              <a:t>공격 방지를 위한 사용자 입력 검증 단계를 추가해</a:t>
            </a:r>
            <a:r>
              <a:rPr lang="ko-KR" altLang="en-US" dirty="0"/>
              <a:t> 로그인 단계에서의 보안을 한층 더 강화했습니다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997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등록 </a:t>
            </a:r>
            <a:r>
              <a:rPr lang="ko-KR" altLang="en-US" dirty="0" err="1"/>
              <a:t>모달</a:t>
            </a:r>
            <a:r>
              <a:rPr lang="ko-KR" altLang="en-US" dirty="0"/>
              <a:t> 창에서 다음과 같이 사용자 정보를 입력한 후 등록을 하면</a:t>
            </a:r>
            <a:r>
              <a:rPr lang="en-US" altLang="ko-KR" dirty="0"/>
              <a:t>, </a:t>
            </a:r>
            <a:r>
              <a:rPr lang="ko-KR" altLang="en-US" dirty="0"/>
              <a:t>이후 사번과 패스워드 입력을 통해 로그인을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779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메인 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메인 페이지는 로그인 후 처음으로 나타나는 페이지이며</a:t>
            </a:r>
            <a:r>
              <a:rPr lang="en-US" altLang="ko-KR" dirty="0"/>
              <a:t>, </a:t>
            </a:r>
            <a:r>
              <a:rPr lang="ko-KR" altLang="en-US" dirty="0"/>
              <a:t>적재물량 및 선박 건조 현황 모니터링</a:t>
            </a:r>
            <a:r>
              <a:rPr lang="en-US" altLang="ko-KR" dirty="0"/>
              <a:t>, </a:t>
            </a:r>
            <a:r>
              <a:rPr lang="ko-KR" altLang="en-US" dirty="0"/>
              <a:t>부서별 일정과 체크리스트 관리 기능을 제공합니다</a:t>
            </a:r>
            <a:r>
              <a:rPr lang="en-US" altLang="ko-KR" dirty="0"/>
              <a:t>. </a:t>
            </a:r>
          </a:p>
          <a:p>
            <a:r>
              <a:rPr lang="ko-KR" altLang="en-US" u="sng" dirty="0"/>
              <a:t>메인 페이지에서는 생산과 설계 부서 모두 공통적으로 이용하는 기능들에 초점을 맞춰 구현하고자 했습니다</a:t>
            </a:r>
            <a:r>
              <a:rPr lang="en-US" altLang="ko-KR" u="sng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919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왼쪽 상단에서는 적재 위치별로 자재별 남은 적재 용량 및 적재 현황이 나타남을 확인하실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하단에서는 호선 번호 검색을 통해 </a:t>
            </a:r>
            <a:r>
              <a:rPr lang="ko-KR" altLang="en-US" dirty="0" err="1"/>
              <a:t>호선별</a:t>
            </a:r>
            <a:r>
              <a:rPr lang="ko-KR" altLang="en-US" dirty="0"/>
              <a:t> 건조 현황과 그와 관련된 정보들을 확인하실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우측 하단 캘린더 영역에선 날짜별 일정 확인</a:t>
            </a:r>
            <a:r>
              <a:rPr lang="en-US" altLang="ko-KR" dirty="0"/>
              <a:t>, </a:t>
            </a:r>
            <a:r>
              <a:rPr lang="ko-KR" altLang="en-US" dirty="0"/>
              <a:t>추가 및 수정 그리고 삭제가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오늘 날짜에 해당하는 일정의 경우</a:t>
            </a:r>
            <a:r>
              <a:rPr lang="en-US" altLang="ko-KR" dirty="0"/>
              <a:t>,</a:t>
            </a:r>
            <a:r>
              <a:rPr lang="ko-KR" altLang="en-US" dirty="0"/>
              <a:t> 상단의 일정 확인 영역에서 확인하실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현재 시간을 기준으로 지난 일정과 지나지 않은 일정들은 구분되어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 체크리스트 영역에선 부서별 체크리스트 항목들을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 </a:t>
            </a:r>
            <a:r>
              <a:rPr lang="ko-KR" altLang="en-US" dirty="0"/>
              <a:t>그리고 우선순위에 따른 재배치를 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16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생산 페이지입니다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생산 페이지는 상단 헤더 부분의 생산 </a:t>
            </a:r>
            <a:r>
              <a:rPr lang="en-US" altLang="ko-KR" dirty="0"/>
              <a:t>(</a:t>
            </a:r>
            <a:r>
              <a:rPr lang="ko-KR" altLang="en-US" dirty="0"/>
              <a:t>메뉴에서 </a:t>
            </a:r>
            <a:r>
              <a:rPr lang="en-US" altLang="ko-KR" dirty="0"/>
              <a:t>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용접불량율 현황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메뉴를 클릭하면 나타나는 페이지입니다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이는 항목별 불량률 분포 및 불량 건수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호선별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용접 불량 데이터 조회 및 편집 그리고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분석 결과에 대한 시각화 자료를 제공합니다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불량 원인을 파악하고 분석해 이를 토대로 데이터 기반 의사결정과 생산 품질 관리 향상을 하기 위해 해당 시각화 자료들로 구성했습니다</a:t>
            </a:r>
            <a:r>
              <a:rPr lang="en-US" altLang="ko-KR" b="0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50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보시면 생산 페이지 상단에서는 선종</a:t>
            </a:r>
            <a:r>
              <a:rPr lang="en-US" altLang="ko-KR" dirty="0"/>
              <a:t>, </a:t>
            </a:r>
            <a:r>
              <a:rPr lang="ko-KR" altLang="en-US" dirty="0"/>
              <a:t>과</a:t>
            </a:r>
            <a:r>
              <a:rPr lang="en-US" altLang="ko-KR" dirty="0"/>
              <a:t>, </a:t>
            </a:r>
            <a:r>
              <a:rPr lang="ko-KR" altLang="en-US" dirty="0"/>
              <a:t>업체</a:t>
            </a:r>
            <a:r>
              <a:rPr lang="en-US" altLang="ko-KR" dirty="0"/>
              <a:t>, </a:t>
            </a:r>
            <a:r>
              <a:rPr lang="ko-KR" altLang="en-US" dirty="0"/>
              <a:t>사유코드</a:t>
            </a:r>
            <a:r>
              <a:rPr lang="en-US" altLang="ko-KR" dirty="0"/>
              <a:t>, </a:t>
            </a:r>
            <a:r>
              <a:rPr lang="ko-KR" altLang="en-US" dirty="0"/>
              <a:t>용접기법별 불량률 분포 및 불량 건수를 파악할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좌측 하단에서 호선 고유번호 검색을 통해 선박별 불량 용접 데이터들의 주요 정보에 대한 확인</a:t>
            </a:r>
            <a:r>
              <a:rPr lang="en-US" altLang="ko-KR" dirty="0"/>
              <a:t>,</a:t>
            </a:r>
            <a:r>
              <a:rPr lang="ko-KR" altLang="en-US" dirty="0"/>
              <a:t> 수정 및 삭제 그리고 새 불량 용접 데이터에 대한 정보를 추가하실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u="sng" dirty="0"/>
              <a:t>우측 하단에서는 </a:t>
            </a:r>
            <a:r>
              <a:rPr lang="en-US" altLang="ko-KR" u="sng" dirty="0" err="1"/>
              <a:t>XGBoost</a:t>
            </a:r>
            <a:r>
              <a:rPr lang="en-US" altLang="ko-KR" u="sng" dirty="0"/>
              <a:t> </a:t>
            </a:r>
            <a:r>
              <a:rPr lang="ko-KR" altLang="en-US" u="sng" dirty="0" err="1"/>
              <a:t>머신러닝</a:t>
            </a:r>
            <a:r>
              <a:rPr lang="ko-KR" altLang="en-US" u="sng" dirty="0"/>
              <a:t> 모델을 사용해 결함 데이터를 예측하는 모델을 학습시킨 후</a:t>
            </a:r>
            <a:r>
              <a:rPr lang="en-US" altLang="ko-KR" u="sng" dirty="0"/>
              <a:t>, </a:t>
            </a:r>
            <a:r>
              <a:rPr lang="ko-KR" altLang="en-US" u="sng" dirty="0"/>
              <a:t>각 컬럼별 </a:t>
            </a:r>
            <a:r>
              <a:rPr lang="en-US" altLang="ko-KR" u="sng" dirty="0"/>
              <a:t>SHAP </a:t>
            </a:r>
            <a:r>
              <a:rPr lang="ko-KR" altLang="en-US" u="sng" dirty="0"/>
              <a:t>값을 계산해 그 결과를 </a:t>
            </a:r>
            <a:r>
              <a:rPr lang="en-US" altLang="ko-KR" u="sng" dirty="0"/>
              <a:t>summary plot</a:t>
            </a:r>
            <a:r>
              <a:rPr lang="ko-KR" altLang="en-US" u="sng" dirty="0"/>
              <a:t>으로 시각화하고 있습니다</a:t>
            </a:r>
            <a:r>
              <a:rPr lang="en-US" altLang="ko-KR" u="sng" dirty="0"/>
              <a:t>. SHAP </a:t>
            </a:r>
            <a:r>
              <a:rPr lang="ko-KR" altLang="en-US" u="sng" dirty="0"/>
              <a:t>값의 절대치가 큰 컬럼은 해당 컬럼이 불량 데이터 발생에 큰 영향을 미친다는 것을 의미합니다</a:t>
            </a:r>
            <a:r>
              <a:rPr lang="en-US" altLang="ko-KR" u="sng" dirty="0"/>
              <a:t>.</a:t>
            </a:r>
          </a:p>
          <a:p>
            <a:r>
              <a:rPr lang="ko-KR" altLang="en-US" u="sng" dirty="0"/>
              <a:t>이를 통해 불량 데이터 발생에 있어 어떤 컬럼이 가장 큰 영향을 미쳤는지를 정량적으로 분석하고 명확하게 파악할 수 있습니다</a:t>
            </a:r>
            <a:r>
              <a:rPr lang="en-US" altLang="ko-KR" u="sng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우측 하단에서는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이용해 결함 데이터에 대한 예측 모델을 학습시킨 후</a:t>
            </a:r>
            <a:r>
              <a:rPr lang="en-US" altLang="ko-KR" dirty="0"/>
              <a:t>, </a:t>
            </a:r>
            <a:r>
              <a:rPr lang="ko-KR" altLang="en-US" dirty="0"/>
              <a:t>각 컬럼별 </a:t>
            </a:r>
            <a:r>
              <a:rPr lang="en-US" altLang="ko-KR" dirty="0"/>
              <a:t>SHAP </a:t>
            </a:r>
            <a:r>
              <a:rPr lang="ko-KR" altLang="en-US" dirty="0"/>
              <a:t>값을 계산해서 그 결과를 </a:t>
            </a:r>
            <a:r>
              <a:rPr lang="en-US" altLang="ko-KR" dirty="0"/>
              <a:t>summary plot</a:t>
            </a:r>
            <a:r>
              <a:rPr lang="ko-KR" altLang="en-US" dirty="0"/>
              <a:t>을 통해 시각화 하고 있습니다</a:t>
            </a:r>
            <a:r>
              <a:rPr lang="en-US" altLang="ko-KR" dirty="0"/>
              <a:t>. SHAP </a:t>
            </a:r>
            <a:r>
              <a:rPr lang="ko-KR" altLang="en-US" dirty="0"/>
              <a:t>절대치 값이 클수록 해당 컬럼에 대한 데이터가 불량 데이터 발생에 있어 영향을 크게 미친다고 보면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통해 불량 데이터 발생에 있어 어떤 컬럼에 대한 데이터가 영향을 크게 미쳤는지에 대해 정량적으로 분석하고 파악할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116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설계 페이지입니다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설계 페이지는 상단 헤더 부분의 설계 </a:t>
            </a:r>
            <a:r>
              <a:rPr lang="en-US" altLang="ko-KR" dirty="0"/>
              <a:t>(</a:t>
            </a:r>
            <a:r>
              <a:rPr lang="ko-KR" altLang="en-US" dirty="0"/>
              <a:t>메뉴에서 </a:t>
            </a:r>
            <a:r>
              <a:rPr lang="en-US" altLang="ko-KR" dirty="0"/>
              <a:t>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의장 생산설계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현황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메뉴를 클릭하면 나타나는 페이지입니다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dpbom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내역별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직영부서의 작업량 비율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및 협력사 참여 비중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직영 부서별 일정 준수 여부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년도별 월별 작업량 및 향후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개월 간의 예측 작업량을 파악할 수 있는 시각화 자료를 제공합니다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u="sng" dirty="0"/>
              <a:t>작업 현황의 투명성을 확보하고</a:t>
            </a:r>
            <a:r>
              <a:rPr lang="en-US" altLang="ko-KR" u="sng" dirty="0"/>
              <a:t>, </a:t>
            </a:r>
            <a:r>
              <a:rPr lang="ko-KR" altLang="en-US" u="sng" dirty="0"/>
              <a:t>효율적인 자원 관리와 계획 수립을 지원하기 위해 해당 시각화 자료들로 구성했습니다</a:t>
            </a:r>
            <a:r>
              <a:rPr lang="en-US" altLang="ko-KR" u="sng" dirty="0"/>
              <a:t>. </a:t>
            </a:r>
            <a:endParaRPr lang="ko-KR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986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설계 페이지 최상단에는 드롭다운 메뉴가 존재하는데 메뉴 내 항목 선택을 통해 어떤 테이블에 대한 데이터를 사용할 지 선택할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항목을 선택하면 페이지에는 다음과 같이 항목에 따른 테이블 데이터를 기반으로 시각화 자료들이 구성됩니다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페이지 상단에서는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dpbom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내역별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직영부서의 작업량 비율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및 협력사 참여 비중과 직영 </a:t>
            </a:r>
            <a:r>
              <a:rPr lang="ko-KR" altLang="en-US" dirty="0"/>
              <a:t>부서별 일정 준수 여부를 조사한 후 종합한 내역을 확인하실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u="sng" dirty="0"/>
              <a:t>페이지 하단에서는 드롭다운 메뉴 선택을 통해 년도별로 월별 작업량 추이와 시계열 데이터를 기반으로 하는 예측 </a:t>
            </a:r>
            <a:r>
              <a:rPr lang="en-US" altLang="ko-KR" u="sng" dirty="0"/>
              <a:t>AI </a:t>
            </a:r>
            <a:r>
              <a:rPr lang="ko-KR" altLang="en-US" u="sng" dirty="0"/>
              <a:t>모델인 </a:t>
            </a:r>
            <a:r>
              <a:rPr lang="en-US" altLang="ko-KR" u="sng" dirty="0"/>
              <a:t>Holt-winter </a:t>
            </a:r>
            <a:r>
              <a:rPr lang="ko-KR" altLang="en-US" u="sng" dirty="0"/>
              <a:t>모델을 사용해 향후 </a:t>
            </a:r>
            <a:r>
              <a:rPr lang="en-US" altLang="ko-KR" u="sng" dirty="0"/>
              <a:t>12</a:t>
            </a:r>
            <a:r>
              <a:rPr lang="ko-KR" altLang="en-US" u="sng" dirty="0"/>
              <a:t>개월 간의 예측 작업량을 확인하실 수 있습니다</a:t>
            </a:r>
            <a:r>
              <a:rPr lang="en-US" altLang="ko-KR" u="sng" dirty="0"/>
              <a:t>.</a:t>
            </a:r>
          </a:p>
          <a:p>
            <a:r>
              <a:rPr lang="ko-KR" altLang="en-US" u="sng" dirty="0"/>
              <a:t>이를 기반으로 사용자들은 앞으로의 작업량 변동에 대비해 자원을 효율적으로 배분하고</a:t>
            </a:r>
            <a:r>
              <a:rPr lang="en-US" altLang="ko-KR" u="sng" dirty="0"/>
              <a:t>, </a:t>
            </a:r>
            <a:r>
              <a:rPr lang="ko-KR" altLang="en-US" u="sng" dirty="0"/>
              <a:t>작업 계획을 최적화할 수 있습니다</a:t>
            </a:r>
            <a:r>
              <a:rPr lang="en-US" altLang="ko-KR" u="sng" dirty="0"/>
              <a:t>. </a:t>
            </a:r>
          </a:p>
          <a:p>
            <a:endParaRPr lang="en-US" altLang="ko-KR" u="sng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시계열 데이터를 기반으로 예측을 수행하는 모델에는 여러 가지가 있지만 가장 대표적인 모델인 </a:t>
            </a:r>
            <a:r>
              <a:rPr lang="en-US" altLang="ko-KR" dirty="0" err="1"/>
              <a:t>sarima</a:t>
            </a:r>
            <a:r>
              <a:rPr lang="en-US" altLang="ko-KR" dirty="0"/>
              <a:t> </a:t>
            </a:r>
            <a:r>
              <a:rPr lang="ko-KR" altLang="en-US" dirty="0"/>
              <a:t>모델이 아닌</a:t>
            </a:r>
            <a:r>
              <a:rPr lang="en-US" altLang="ko-KR" dirty="0"/>
              <a:t> holt-winter </a:t>
            </a:r>
            <a:r>
              <a:rPr lang="ko-KR" altLang="en-US" dirty="0"/>
              <a:t>모델을 사용한 이유는 </a:t>
            </a:r>
            <a:r>
              <a:rPr lang="en-US" altLang="ko-KR" dirty="0" err="1"/>
              <a:t>sarima</a:t>
            </a:r>
            <a:r>
              <a:rPr lang="en-US" altLang="ko-KR" dirty="0"/>
              <a:t> </a:t>
            </a:r>
            <a:r>
              <a:rPr lang="ko-KR" altLang="en-US" dirty="0"/>
              <a:t>모델보다 가벼우면서 적은 양의 데이터로도 적용이 가능하며</a:t>
            </a:r>
            <a:r>
              <a:rPr lang="en-US" altLang="ko-KR" dirty="0"/>
              <a:t>, </a:t>
            </a:r>
            <a:r>
              <a:rPr lang="ko-KR" altLang="en-US" dirty="0"/>
              <a:t>레벨 추세 계절성을 모두 고려해 직관적이고 해석하기 쉬운  미래 예측 시각화 자료를 생성할 수 있기 때문입니다</a:t>
            </a:r>
            <a:r>
              <a:rPr lang="en-US" altLang="ko-KR" dirty="0"/>
              <a:t>.)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592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채팅 </a:t>
            </a:r>
            <a:r>
              <a:rPr lang="ko-KR" altLang="en-US" dirty="0" err="1"/>
              <a:t>모달</a:t>
            </a:r>
            <a:r>
              <a:rPr lang="ko-KR" altLang="en-US" dirty="0"/>
              <a:t> 창입니다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모달</a:t>
            </a:r>
            <a:r>
              <a:rPr lang="ko-KR" altLang="en-US" dirty="0"/>
              <a:t> 창은 상단 헤더 부분에서 사용자 사진을 클릭 시 나타나는 드롭다운 메뉴에서 </a:t>
            </a:r>
            <a:r>
              <a:rPr lang="en-US" altLang="ko-KR" dirty="0" err="1"/>
              <a:t>Mychat</a:t>
            </a:r>
            <a:r>
              <a:rPr lang="ko-KR" altLang="en-US" dirty="0"/>
              <a:t>을 클릭하면 나타나는 </a:t>
            </a:r>
            <a:r>
              <a:rPr lang="ko-KR" altLang="en-US" dirty="0" err="1"/>
              <a:t>모달</a:t>
            </a:r>
            <a:r>
              <a:rPr lang="ko-KR" altLang="en-US" dirty="0"/>
              <a:t> 창입니다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이는 웹사이트 </a:t>
            </a:r>
            <a:r>
              <a:rPr lang="ko-KR" altLang="en-US" dirty="0"/>
              <a:t>전체 사용자 정보 확인과 부서별 사용자 필터링 및 검색</a:t>
            </a:r>
            <a:r>
              <a:rPr lang="en-US" altLang="ko-KR" dirty="0"/>
              <a:t>,</a:t>
            </a:r>
            <a:r>
              <a:rPr lang="ko-KR" altLang="en-US" dirty="0"/>
              <a:t> 친구 추가</a:t>
            </a:r>
            <a:r>
              <a:rPr lang="en-US" altLang="ko-KR" dirty="0"/>
              <a:t> </a:t>
            </a:r>
            <a:r>
              <a:rPr lang="ko-KR" altLang="en-US" dirty="0"/>
              <a:t>및 삭제</a:t>
            </a:r>
            <a:r>
              <a:rPr lang="en-US" altLang="ko-KR" dirty="0"/>
              <a:t>, </a:t>
            </a:r>
            <a:r>
              <a:rPr lang="ko-KR" altLang="en-US" dirty="0"/>
              <a:t>그리고 채팅 기능을 제공합니다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u="sng" dirty="0"/>
              <a:t>웹사이트 전체 사용자 정보를 효율적으로 관리하고</a:t>
            </a:r>
            <a:r>
              <a:rPr lang="en-US" altLang="ko-KR" u="sng" dirty="0"/>
              <a:t>, </a:t>
            </a:r>
            <a:r>
              <a:rPr lang="ko-KR" altLang="en-US" u="sng" dirty="0"/>
              <a:t>부서별로 필터링 및 검색을 통해 필요한 사용자 정보를 빠르게 확인하며</a:t>
            </a:r>
            <a:r>
              <a:rPr lang="en-US" altLang="ko-KR" u="sng" dirty="0"/>
              <a:t>, </a:t>
            </a:r>
            <a:r>
              <a:rPr lang="ko-KR" altLang="en-US" u="sng" dirty="0"/>
              <a:t>친구 관리와 채팅 기능을 통해 원활한 소통을 지원하기 위해서 해당 시각화 자료들로 구성했습니다</a:t>
            </a:r>
            <a:r>
              <a:rPr lang="en-US" altLang="ko-KR" u="sng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298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발표는 프로젝트 개요</a:t>
            </a:r>
            <a:r>
              <a:rPr lang="en-US" altLang="ko-KR" dirty="0"/>
              <a:t>, </a:t>
            </a:r>
            <a:r>
              <a:rPr lang="ko-KR" altLang="en-US" dirty="0"/>
              <a:t>팀 구성 및 역할</a:t>
            </a:r>
            <a:r>
              <a:rPr lang="en-US" altLang="ko-KR" dirty="0"/>
              <a:t>, </a:t>
            </a:r>
            <a:r>
              <a:rPr lang="ko-KR" altLang="en-US" dirty="0"/>
              <a:t>수행 절차와 경과</a:t>
            </a:r>
            <a:r>
              <a:rPr lang="en-US" altLang="ko-KR" dirty="0"/>
              <a:t>, </a:t>
            </a:r>
            <a:r>
              <a:rPr lang="ko-KR" altLang="en-US" dirty="0"/>
              <a:t>그리고 자체 평가 의견으로 구성되어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948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번째 탭 영역에서 전체 사용자 정보 확인이 가능하며</a:t>
            </a:r>
            <a:r>
              <a:rPr lang="en-US" altLang="ko-KR" dirty="0"/>
              <a:t>, </a:t>
            </a:r>
            <a:r>
              <a:rPr lang="ko-KR" altLang="en-US" dirty="0"/>
              <a:t>이메일이나 연락처 등 자세한 개인정보는 사용자 사진에 커서를 </a:t>
            </a:r>
            <a:r>
              <a:rPr lang="ko-KR" altLang="en-US" dirty="0" err="1"/>
              <a:t>가져다놓으면</a:t>
            </a:r>
            <a:r>
              <a:rPr lang="ko-KR" altLang="en-US" dirty="0"/>
              <a:t> </a:t>
            </a:r>
            <a:r>
              <a:rPr lang="ko-KR" altLang="en-US" dirty="0" err="1"/>
              <a:t>툴팁을</a:t>
            </a:r>
            <a:r>
              <a:rPr lang="ko-KR" altLang="en-US" dirty="0"/>
              <a:t> 통해 확인하실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부서별 사용자 필터링과 검색 그리고 친구 추가 기능을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번째 탭 영역에서는 첫번째 탭에서 친구 추가한 사용자에 대한 친구 삭제 및 채팅 기능을 제공합니다</a:t>
            </a:r>
            <a:r>
              <a:rPr lang="en-US" altLang="ko-KR" dirty="0"/>
              <a:t>. </a:t>
            </a:r>
            <a:r>
              <a:rPr lang="ko-KR" altLang="en-US" dirty="0"/>
              <a:t>친구 추가된 사용자에 대해서만 채팅이 가능하며</a:t>
            </a:r>
            <a:r>
              <a:rPr lang="en-US" altLang="ko-KR" dirty="0"/>
              <a:t>, </a:t>
            </a:r>
            <a:r>
              <a:rPr lang="ko-KR" altLang="en-US" dirty="0" err="1"/>
              <a:t>채팅하고자</a:t>
            </a:r>
            <a:r>
              <a:rPr lang="ko-KR" altLang="en-US" dirty="0"/>
              <a:t> 하는 사용자를 클릭하면 해당 사용자와의 채팅방으로 이동합니다</a:t>
            </a:r>
            <a:r>
              <a:rPr lang="en-US" altLang="ko-KR" dirty="0"/>
              <a:t>. </a:t>
            </a:r>
            <a:r>
              <a:rPr lang="ko-KR" altLang="en-US" dirty="0"/>
              <a:t>또한 특정 사용자와의 채팅 내역은 항상 </a:t>
            </a:r>
            <a:r>
              <a:rPr lang="en-US" altLang="ko-KR" dirty="0" err="1"/>
              <a:t>db</a:t>
            </a:r>
            <a:r>
              <a:rPr lang="ko-KR" altLang="en-US" dirty="0"/>
              <a:t>에 저장되며 친구 삭제 후 다시 추가해도 해당 사용자와의 과거 채팅 내역은 그대로 불러올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u="sng" dirty="0"/>
              <a:t>이러한 채팅 </a:t>
            </a:r>
            <a:r>
              <a:rPr lang="ko-KR" altLang="en-US" u="sng" dirty="0" err="1"/>
              <a:t>모달</a:t>
            </a:r>
            <a:r>
              <a:rPr lang="ko-KR" altLang="en-US" u="sng" dirty="0"/>
              <a:t> 창의 기능 전체는 기본 </a:t>
            </a:r>
            <a:r>
              <a:rPr lang="en-US" altLang="ko-KR" u="sng" dirty="0" err="1"/>
              <a:t>api</a:t>
            </a:r>
            <a:r>
              <a:rPr lang="ko-KR" altLang="en-US" u="sng" dirty="0" err="1"/>
              <a:t>를</a:t>
            </a:r>
            <a:r>
              <a:rPr lang="ko-KR" altLang="en-US" u="sng" dirty="0"/>
              <a:t> 사용한 것이 아닌 커스텀으로 구현했습니다</a:t>
            </a:r>
            <a:r>
              <a:rPr lang="en-US" altLang="ko-KR" u="sng" dirty="0"/>
              <a:t>. </a:t>
            </a:r>
            <a:r>
              <a:rPr lang="ko-KR" altLang="en-US" u="sng" dirty="0"/>
              <a:t>사용자 인증</a:t>
            </a:r>
            <a:r>
              <a:rPr lang="en-US" altLang="ko-KR" u="sng" dirty="0"/>
              <a:t>, </a:t>
            </a:r>
            <a:r>
              <a:rPr lang="ko-KR" altLang="en-US" u="sng" dirty="0"/>
              <a:t>사용자 목록 가져오기</a:t>
            </a:r>
            <a:r>
              <a:rPr lang="en-US" altLang="ko-KR" u="sng" dirty="0"/>
              <a:t>, </a:t>
            </a:r>
            <a:r>
              <a:rPr lang="ko-KR" altLang="en-US" u="sng" dirty="0"/>
              <a:t>친구 추가 및 삭제</a:t>
            </a:r>
            <a:r>
              <a:rPr lang="en-US" altLang="ko-KR" u="sng" dirty="0"/>
              <a:t>, </a:t>
            </a:r>
            <a:r>
              <a:rPr lang="ko-KR" altLang="en-US" u="sng" dirty="0"/>
              <a:t>메시지 전송 등을 처리하는 커스텀 </a:t>
            </a:r>
            <a:r>
              <a:rPr lang="en-US" altLang="ko-KR" u="sng" dirty="0" err="1"/>
              <a:t>api</a:t>
            </a:r>
            <a:r>
              <a:rPr lang="ko-KR" altLang="en-US" u="sng" dirty="0" err="1"/>
              <a:t>라우트를</a:t>
            </a:r>
            <a:r>
              <a:rPr lang="ko-KR" altLang="en-US" u="sng" dirty="0"/>
              <a:t> 정의했습니다</a:t>
            </a:r>
            <a:r>
              <a:rPr lang="en-US" altLang="ko-KR" u="sng" dirty="0"/>
              <a:t>. </a:t>
            </a:r>
            <a:r>
              <a:rPr lang="ko-KR" altLang="en-US" u="sng" dirty="0"/>
              <a:t>또한 </a:t>
            </a:r>
            <a:r>
              <a:rPr lang="en-US" altLang="ko-KR" u="sng" dirty="0" err="1"/>
              <a:t>websocket</a:t>
            </a:r>
            <a:r>
              <a:rPr lang="ko-KR" altLang="en-US" u="sng" dirty="0"/>
              <a:t> 연결을 통해 실시간 메시지 송수신을 처리했습니다</a:t>
            </a:r>
            <a:r>
              <a:rPr lang="en-US" altLang="ko-KR" u="sng" dirty="0"/>
              <a:t>.</a:t>
            </a:r>
          </a:p>
          <a:p>
            <a:endParaRPr lang="en-US" altLang="ko-KR" dirty="0"/>
          </a:p>
          <a:p>
            <a:r>
              <a:rPr lang="ko-KR" altLang="en-US" u="sng" dirty="0"/>
              <a:t>이를 기반으로 사용자들은 빠른 피드백 및 소통을 통해 협업을 원활하게 할 수 있고</a:t>
            </a:r>
            <a:r>
              <a:rPr lang="en-US" altLang="ko-KR" u="sng" dirty="0"/>
              <a:t>, </a:t>
            </a:r>
            <a:r>
              <a:rPr lang="ko-KR" altLang="en-US" u="sng" dirty="0"/>
              <a:t>업무 진행 속도를 향상시킬 수 있습니다</a:t>
            </a:r>
            <a:r>
              <a:rPr lang="en-US" altLang="ko-KR" u="sng" dirty="0"/>
              <a:t>.</a:t>
            </a:r>
            <a:endParaRPr lang="ko-KR" altLang="en-US" u="sng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700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프로젝트를 진행함에 있어서 발생했던 </a:t>
            </a:r>
            <a:r>
              <a:rPr lang="ko-KR" altLang="en-US" dirty="0" err="1"/>
              <a:t>수정사항입니다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초기에는 웹 페이지를 사용자에 친화적이고 최적화된 인터페이스를 구현하고자 기획하고 디자인했지만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멘토님께 </a:t>
            </a:r>
            <a:r>
              <a:rPr lang="ko-KR" altLang="en-US" u="sng" dirty="0"/>
              <a:t>웹 개발 목적에 초점을 둔 개발을 진행하라</a:t>
            </a:r>
            <a:r>
              <a:rPr lang="ko-KR" altLang="en-US" u="none" dirty="0"/>
              <a:t>는 </a:t>
            </a:r>
            <a:r>
              <a:rPr lang="ko-KR" altLang="en-US" dirty="0"/>
              <a:t>피드백을 받고</a:t>
            </a:r>
            <a:r>
              <a:rPr lang="en-US" altLang="ko-KR" dirty="0"/>
              <a:t>, </a:t>
            </a:r>
            <a:r>
              <a:rPr lang="ko-KR" altLang="en-US" dirty="0"/>
              <a:t>부가적인 기능들을 배제한 현재의 모습과 같이 </a:t>
            </a:r>
            <a:r>
              <a:rPr lang="ko-KR" altLang="en-US" u="sng" dirty="0"/>
              <a:t>좀 더 웹 개발 목적에 맞는 맞춤형 인터페이스 및 </a:t>
            </a:r>
            <a:r>
              <a:rPr lang="ko-KR" altLang="en-US" u="sng" dirty="0" err="1"/>
              <a:t>백엔드를</a:t>
            </a:r>
            <a:r>
              <a:rPr lang="ko-KR" altLang="en-US" u="sng" dirty="0"/>
              <a:t> 구현했습니다</a:t>
            </a:r>
            <a:r>
              <a:rPr lang="en-US" altLang="ko-KR" u="sng" dirty="0"/>
              <a:t>.</a:t>
            </a:r>
            <a:endParaRPr lang="ko-KR" altLang="en-US" u="sng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475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</a:t>
            </a:r>
            <a:r>
              <a:rPr lang="en-US" altLang="ko-KR" dirty="0"/>
              <a:t> </a:t>
            </a:r>
            <a:r>
              <a:rPr lang="ko-KR" altLang="en-US" dirty="0"/>
              <a:t>자체평가 의견입니다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이번 프로젝트를 통해 </a:t>
            </a:r>
            <a:r>
              <a:rPr lang="ko-KR" altLang="en-US" dirty="0" err="1"/>
              <a:t>프론트엔드뿐만</a:t>
            </a:r>
            <a:r>
              <a:rPr lang="ko-KR" altLang="en-US" dirty="0"/>
              <a:t> 아니라 </a:t>
            </a:r>
            <a:r>
              <a:rPr lang="ko-KR" altLang="en-US" dirty="0" err="1"/>
              <a:t>백엔드까지</a:t>
            </a:r>
            <a:r>
              <a:rPr lang="ko-KR" altLang="en-US" dirty="0"/>
              <a:t> 아우르는 </a:t>
            </a:r>
            <a:r>
              <a:rPr lang="ko-KR" altLang="en-US" dirty="0" err="1"/>
              <a:t>풀스택</a:t>
            </a:r>
            <a:r>
              <a:rPr lang="ko-KR" altLang="en-US" dirty="0"/>
              <a:t> 웹 개발 역량을 기를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앞으로도 이 시스템에 국한되지 않고</a:t>
            </a:r>
            <a:r>
              <a:rPr lang="en-US" altLang="ko-KR" dirty="0"/>
              <a:t>, </a:t>
            </a:r>
            <a:r>
              <a:rPr lang="ko-KR" altLang="en-US" dirty="0"/>
              <a:t>삼성중공업에 특화된 다양한 목적의 웹 개발을 수행하며 관련 역량을 더욱 강화해 나갈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990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이상 발표 내용은 </a:t>
            </a:r>
            <a:r>
              <a:rPr lang="ko-KR" altLang="en-US" dirty="0" err="1"/>
              <a:t>여기까지이며</a:t>
            </a:r>
            <a:r>
              <a:rPr lang="en-US" altLang="ko-KR" dirty="0"/>
              <a:t> </a:t>
            </a:r>
            <a:r>
              <a:rPr lang="ko-KR" altLang="en-US" dirty="0"/>
              <a:t>발표 내용에 관한 질의응답 받고</a:t>
            </a:r>
            <a:r>
              <a:rPr lang="en-US" altLang="ko-KR" dirty="0"/>
              <a:t> </a:t>
            </a:r>
            <a:r>
              <a:rPr lang="ko-KR" altLang="en-US" dirty="0"/>
              <a:t>발표 마무리하도록 </a:t>
            </a:r>
            <a:r>
              <a:rPr lang="ko-KR" altLang="en-US" dirty="0" err="1"/>
              <a:t>하겟습니다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498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 개요입니다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u="sng" dirty="0">
                <a:solidFill>
                  <a:srgbClr val="FF0000"/>
                </a:solidFill>
              </a:rPr>
              <a:t>생산 및 설계 부서의 중간 관리자급 이상분들을 주 대상으로</a:t>
            </a:r>
            <a:r>
              <a:rPr lang="en-US" altLang="ko-KR" dirty="0"/>
              <a:t>, </a:t>
            </a:r>
            <a:r>
              <a:rPr lang="ko-KR" altLang="en-US" dirty="0"/>
              <a:t>업무 효율성을 높이기 위해 웹 개발 프로젝트를 진행했습니다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157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웹 개발을 통해 적재물량과 선박 건조 현황을 실시간으로 모니터링하고</a:t>
            </a:r>
            <a:r>
              <a:rPr lang="en-US" altLang="ko-KR" dirty="0"/>
              <a:t>, </a:t>
            </a:r>
            <a:r>
              <a:rPr lang="ko-KR" altLang="en-US" dirty="0"/>
              <a:t>자재 관리 및 부서 간 협업을 강화하고자 했습니다</a:t>
            </a:r>
            <a:r>
              <a:rPr lang="en-US" altLang="ko-KR" dirty="0"/>
              <a:t>. </a:t>
            </a:r>
            <a:r>
              <a:rPr lang="ko-KR" altLang="en-US" dirty="0"/>
              <a:t>이를 기반으로 생산성을 향상하고 업무 리스크를 최소화할 수 있을 것으로 기대하고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572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프로젝트 디렉토리 구조는 클라이언트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데이터로 크게 나뉘어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프론트엔드는</a:t>
            </a:r>
            <a:r>
              <a:rPr lang="ko-KR" altLang="en-US" dirty="0"/>
              <a:t> 주로 </a:t>
            </a:r>
            <a:r>
              <a:rPr lang="en-US" altLang="ko-KR" dirty="0"/>
              <a:t>JavaScript</a:t>
            </a:r>
            <a:r>
              <a:rPr lang="ko-KR" altLang="en-US" dirty="0"/>
              <a:t>와 </a:t>
            </a:r>
            <a:r>
              <a:rPr lang="en-US" altLang="ko-KR" dirty="0"/>
              <a:t>React</a:t>
            </a:r>
            <a:r>
              <a:rPr lang="ko-KR" altLang="en-US" dirty="0"/>
              <a:t>를 사용해 사용자 친화적인 인터페이스와 실시간 데이터 시각화를 구현했으며</a:t>
            </a:r>
            <a:r>
              <a:rPr lang="en-US" altLang="ko-KR" dirty="0"/>
              <a:t>, </a:t>
            </a:r>
            <a:r>
              <a:rPr lang="ko-KR" altLang="en-US" dirty="0" err="1"/>
              <a:t>백엔드에서는</a:t>
            </a:r>
            <a:r>
              <a:rPr lang="ko-KR" altLang="en-US" dirty="0"/>
              <a:t> </a:t>
            </a:r>
            <a:r>
              <a:rPr lang="en-US" altLang="ko-KR" dirty="0"/>
              <a:t>MySQL, Node.js, Express</a:t>
            </a:r>
            <a:r>
              <a:rPr lang="ko-KR" altLang="en-US" dirty="0"/>
              <a:t>를 활용해 데이터 관리와 </a:t>
            </a:r>
            <a:r>
              <a:rPr lang="en-US" altLang="ko-KR" dirty="0"/>
              <a:t>API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 간의 상호작용을 처리하도록 구성했습니다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025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팀 구성과 역할입니다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팀원은 총 </a:t>
            </a:r>
            <a:r>
              <a:rPr lang="en-US" altLang="ko-KR" dirty="0"/>
              <a:t>6</a:t>
            </a:r>
            <a:r>
              <a:rPr lang="ko-KR" altLang="en-US" dirty="0"/>
              <a:t>명이며</a:t>
            </a:r>
            <a:r>
              <a:rPr lang="en-US" altLang="ko-KR" dirty="0"/>
              <a:t>, </a:t>
            </a:r>
            <a:r>
              <a:rPr lang="ko-KR" altLang="en-US" dirty="0"/>
              <a:t>사전에 정한 각자의 역할에 따라 프로젝트를 체계적으로 진행했습니다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689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이외에도 세 분의 </a:t>
            </a:r>
            <a:r>
              <a:rPr lang="ko-KR" altLang="en-US" dirty="0" err="1"/>
              <a:t>프로님들께서</a:t>
            </a:r>
            <a:r>
              <a:rPr lang="ko-KR" altLang="en-US" dirty="0"/>
              <a:t> 프로젝트 진행 과정에 있어서 조언과 지원을 아끼지 않으셨습니다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680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프로젝트를 진행하면서 촬영했던 활동 모습들입니다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048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프로젝트 수행 절차로 넘어가겠습니다</a:t>
            </a:r>
            <a:r>
              <a:rPr lang="en-US" altLang="ko-KR" dirty="0"/>
              <a:t>. </a:t>
            </a:r>
            <a:r>
              <a:rPr lang="ko-KR" altLang="en-US" dirty="0"/>
              <a:t>저희는 사전 기획</a:t>
            </a:r>
            <a:r>
              <a:rPr lang="en-US" altLang="ko-KR" dirty="0"/>
              <a:t>, </a:t>
            </a:r>
            <a:r>
              <a:rPr lang="ko-KR" altLang="en-US" dirty="0"/>
              <a:t>추가 데이터 생성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서비스 구현</a:t>
            </a:r>
            <a:r>
              <a:rPr lang="en-US" altLang="ko-KR" dirty="0"/>
              <a:t>, </a:t>
            </a:r>
            <a:r>
              <a:rPr lang="ko-KR" altLang="en-US" dirty="0"/>
              <a:t>서비스 최적화의 단계를 거쳐 프로젝트를 진행했습니다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u="sng" dirty="0"/>
              <a:t>그 중 사전 기획 단계에서 적재물량과 공정현황 모니터링을 위한 데이터가 부족하다는 점을 확인했고</a:t>
            </a:r>
            <a:r>
              <a:rPr lang="en-US" altLang="ko-KR" u="sng" dirty="0"/>
              <a:t>, </a:t>
            </a:r>
            <a:r>
              <a:rPr lang="ko-KR" altLang="en-US" u="sng" dirty="0"/>
              <a:t>본격적인 단계로 들어가기 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50967-E0FF-4B2C-97FC-72B099F53A29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83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화면_로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53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_0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44162-5CA0-4EF7-BA01-EED49AF1EE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0504" y="1798157"/>
            <a:ext cx="1950786" cy="1951200"/>
          </a:xfrm>
          <a:prstGeom prst="ellipse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579" dirty="0"/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F04846C-823E-68D1-C4DC-D99176A3E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10608" y="1736687"/>
            <a:ext cx="1950786" cy="1951200"/>
          </a:xfrm>
          <a:prstGeom prst="ellipse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579" dirty="0"/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06D8B28B-2BF5-B56C-9A5D-8608987BF1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237235" y="1736687"/>
            <a:ext cx="1950786" cy="1951200"/>
          </a:xfrm>
          <a:prstGeom prst="ellipse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579" dirty="0"/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DC9CE35-239A-53FC-DC43-1387553A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659022"/>
            <a:ext cx="11163668" cy="387798"/>
          </a:xfrm>
        </p:spPr>
        <p:txBody>
          <a:bodyPr wrap="square" lIns="0" tIns="0" rIns="0" bIns="0" anchor="ctr">
            <a:spAutoFit/>
          </a:bodyPr>
          <a:lstStyle>
            <a:lvl1pPr>
              <a:defRPr sz="2800" spc="0" baseline="0">
                <a:solidFill>
                  <a:srgbClr val="0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B4AE36-14DE-DDAB-CB73-B6A3023EDD13}"/>
              </a:ext>
            </a:extLst>
          </p:cNvPr>
          <p:cNvCxnSpPr>
            <a:cxnSpLocks/>
          </p:cNvCxnSpPr>
          <p:nvPr userDrawn="1"/>
        </p:nvCxnSpPr>
        <p:spPr>
          <a:xfrm flipV="1">
            <a:off x="1376172" y="695301"/>
            <a:ext cx="0" cy="307394"/>
          </a:xfrm>
          <a:prstGeom prst="line">
            <a:avLst/>
          </a:prstGeom>
          <a:ln>
            <a:solidFill>
              <a:schemeClr val="dk1">
                <a:alpha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163F4133-9609-DCDD-5145-2AEE2F6A2A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0677" y="639626"/>
            <a:ext cx="628247" cy="431434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>
              <a:lnSpc>
                <a:spcPct val="90000"/>
              </a:lnSpc>
              <a:buNone/>
              <a:defRPr lang="ko-KR" altLang="en-US" sz="2800" spc="-97" baseline="0" dirty="0">
                <a:solidFill>
                  <a:schemeClr val="accent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pPr marL="246728" lvl="0" indent="-246728">
              <a:spcBef>
                <a:spcPct val="0"/>
              </a:spcBef>
            </a:pPr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02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_제목&amp;부제목 및 내용-세계지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87DC63-6DCD-4133-B0F9-0AC7A1554CF1}"/>
              </a:ext>
            </a:extLst>
          </p:cNvPr>
          <p:cNvSpPr/>
          <p:nvPr userDrawn="1"/>
        </p:nvSpPr>
        <p:spPr>
          <a:xfrm>
            <a:off x="4734614" y="4301933"/>
            <a:ext cx="9056361" cy="3550750"/>
          </a:xfrm>
          <a:prstGeom prst="rect">
            <a:avLst/>
          </a:prstGeom>
          <a:blipFill dpi="0" rotWithShape="1">
            <a:blip r:embed="rId2">
              <a:alphaModFix amt="34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 dirty="0"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20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배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CCED81-CABF-DE04-3998-4903FF29A3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9"/>
            <a:ext cx="13439775" cy="75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8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배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CCED81-CABF-DE04-3998-4903FF29A3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0" y="-198"/>
            <a:ext cx="13439774" cy="75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3439775" cy="755967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00"/>
            </a:lvl1pPr>
          </a:lstStyle>
          <a:p>
            <a:pPr lvl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5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&amp;내용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9A741873-1CFA-BD0F-68F0-9F7B10AEA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0677" y="639626"/>
            <a:ext cx="628247" cy="431434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>
              <a:lnSpc>
                <a:spcPct val="90000"/>
              </a:lnSpc>
              <a:buNone/>
              <a:defRPr lang="ko-KR" altLang="en-US" sz="2800" spc="-97" baseline="0" dirty="0">
                <a:solidFill>
                  <a:schemeClr val="accent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pPr marL="246728" lvl="0" indent="-246728">
              <a:spcBef>
                <a:spcPct val="0"/>
              </a:spcBef>
            </a:pPr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52EF35C-E447-7ABA-F240-F7746433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659022"/>
            <a:ext cx="11163668" cy="387798"/>
          </a:xfrm>
        </p:spPr>
        <p:txBody>
          <a:bodyPr wrap="square" lIns="0" tIns="0" rIns="0" bIns="0" anchor="ctr">
            <a:spAutoFit/>
          </a:bodyPr>
          <a:lstStyle>
            <a:lvl1pPr>
              <a:defRPr sz="2800" spc="0" baseline="0">
                <a:solidFill>
                  <a:srgbClr val="0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E1916D1-8BFB-DC98-3629-876A1916129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00675" y="1235724"/>
            <a:ext cx="12041994" cy="20839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spc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93456" indent="0">
              <a:buNone/>
              <a:defRPr sz="2159">
                <a:solidFill>
                  <a:schemeClr val="tx1">
                    <a:tint val="75000"/>
                  </a:schemeClr>
                </a:solidFill>
              </a:defRPr>
            </a:lvl2pPr>
            <a:lvl3pPr marL="986912" indent="0">
              <a:buNone/>
              <a:defRPr sz="1943">
                <a:solidFill>
                  <a:schemeClr val="tx1">
                    <a:tint val="75000"/>
                  </a:schemeClr>
                </a:solidFill>
              </a:defRPr>
            </a:lvl3pPr>
            <a:lvl4pPr marL="1480368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4pPr>
            <a:lvl5pPr marL="1973824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5pPr>
            <a:lvl6pPr marL="2467280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6pPr>
            <a:lvl7pPr marL="2960736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7pPr>
            <a:lvl8pPr marL="3454192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8pPr>
            <a:lvl9pPr marL="3947648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06620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&amp;내용_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FED348A-D0B1-BFC7-C336-BEE142D8A84D}"/>
              </a:ext>
            </a:extLst>
          </p:cNvPr>
          <p:cNvSpPr/>
          <p:nvPr userDrawn="1"/>
        </p:nvSpPr>
        <p:spPr>
          <a:xfrm>
            <a:off x="4734614" y="4301933"/>
            <a:ext cx="9056361" cy="3550750"/>
          </a:xfrm>
          <a:prstGeom prst="rect">
            <a:avLst/>
          </a:prstGeom>
          <a:blipFill dpi="0" rotWithShape="1">
            <a:blip r:embed="rId2">
              <a:alphaModFix amt="34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 dirty="0">
              <a:ea typeface="나눔스퀘어 네오 Regular" panose="00000500000000000000" pitchFamily="2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6FBE4463-2F2C-F01C-56D4-031EB119084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00675" y="1235724"/>
            <a:ext cx="12041994" cy="20839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spc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93456" indent="0">
              <a:buNone/>
              <a:defRPr sz="2159">
                <a:solidFill>
                  <a:schemeClr val="tx1">
                    <a:tint val="75000"/>
                  </a:schemeClr>
                </a:solidFill>
              </a:defRPr>
            </a:lvl2pPr>
            <a:lvl3pPr marL="986912" indent="0">
              <a:buNone/>
              <a:defRPr sz="1943">
                <a:solidFill>
                  <a:schemeClr val="tx1">
                    <a:tint val="75000"/>
                  </a:schemeClr>
                </a:solidFill>
              </a:defRPr>
            </a:lvl3pPr>
            <a:lvl4pPr marL="1480368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4pPr>
            <a:lvl5pPr marL="1973824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5pPr>
            <a:lvl6pPr marL="2467280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6pPr>
            <a:lvl7pPr marL="2960736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7pPr>
            <a:lvl8pPr marL="3454192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8pPr>
            <a:lvl9pPr marL="3947648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DB6A962-C13B-DB92-4464-821B6620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659022"/>
            <a:ext cx="11163668" cy="387798"/>
          </a:xfrm>
        </p:spPr>
        <p:txBody>
          <a:bodyPr wrap="square" lIns="0" tIns="0" rIns="0" bIns="0" anchor="ctr">
            <a:spAutoFit/>
          </a:bodyPr>
          <a:lstStyle>
            <a:lvl1pPr>
              <a:defRPr sz="2800" spc="0" baseline="0">
                <a:solidFill>
                  <a:srgbClr val="0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91BEE35-FF74-ABF1-2381-46A63D2151DC}"/>
              </a:ext>
            </a:extLst>
          </p:cNvPr>
          <p:cNvCxnSpPr>
            <a:cxnSpLocks/>
          </p:cNvCxnSpPr>
          <p:nvPr userDrawn="1"/>
        </p:nvCxnSpPr>
        <p:spPr>
          <a:xfrm flipV="1">
            <a:off x="1376172" y="695301"/>
            <a:ext cx="0" cy="307394"/>
          </a:xfrm>
          <a:prstGeom prst="line">
            <a:avLst/>
          </a:prstGeom>
          <a:ln>
            <a:solidFill>
              <a:schemeClr val="dk1">
                <a:alpha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E5686B0-8F25-5D5C-10BE-FDBAD276EC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0677" y="639626"/>
            <a:ext cx="628247" cy="431434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>
              <a:lnSpc>
                <a:spcPct val="90000"/>
              </a:lnSpc>
              <a:buNone/>
              <a:defRPr lang="ko-KR" altLang="en-US" sz="2800" spc="-97" baseline="0" dirty="0">
                <a:solidFill>
                  <a:schemeClr val="accent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pPr marL="246728" lvl="0" indent="-246728">
              <a:spcBef>
                <a:spcPct val="0"/>
              </a:spcBef>
            </a:pPr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16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&amp;내용_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5CFD5A-0BAD-0532-6C00-7D404AF60872}"/>
              </a:ext>
            </a:extLst>
          </p:cNvPr>
          <p:cNvSpPr/>
          <p:nvPr userDrawn="1"/>
        </p:nvSpPr>
        <p:spPr>
          <a:xfrm>
            <a:off x="5063480" y="0"/>
            <a:ext cx="8376295" cy="3314717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 dirty="0">
              <a:ea typeface="나눔스퀘어 네오 Regular" panose="00000500000000000000" pitchFamily="2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F8DDC-89F6-EA75-5A2C-BA428C6D863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00675" y="1235724"/>
            <a:ext cx="12041994" cy="20839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spc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93456" indent="0">
              <a:buNone/>
              <a:defRPr sz="2159">
                <a:solidFill>
                  <a:schemeClr val="tx1">
                    <a:tint val="75000"/>
                  </a:schemeClr>
                </a:solidFill>
              </a:defRPr>
            </a:lvl2pPr>
            <a:lvl3pPr marL="986912" indent="0">
              <a:buNone/>
              <a:defRPr sz="1943">
                <a:solidFill>
                  <a:schemeClr val="tx1">
                    <a:tint val="75000"/>
                  </a:schemeClr>
                </a:solidFill>
              </a:defRPr>
            </a:lvl3pPr>
            <a:lvl4pPr marL="1480368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4pPr>
            <a:lvl5pPr marL="1973824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5pPr>
            <a:lvl6pPr marL="2467280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6pPr>
            <a:lvl7pPr marL="2960736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7pPr>
            <a:lvl8pPr marL="3454192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8pPr>
            <a:lvl9pPr marL="3947648" indent="0">
              <a:buNone/>
              <a:defRPr sz="17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68E1CFE-21E5-E00D-430C-A4B34A78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659022"/>
            <a:ext cx="11163668" cy="387798"/>
          </a:xfrm>
        </p:spPr>
        <p:txBody>
          <a:bodyPr wrap="square" lIns="0" tIns="0" rIns="0" bIns="0" anchor="ctr">
            <a:spAutoFit/>
          </a:bodyPr>
          <a:lstStyle>
            <a:lvl1pPr>
              <a:defRPr sz="2800" spc="0" baseline="0">
                <a:solidFill>
                  <a:srgbClr val="0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7C512D-5BB9-F79B-9E52-C37B16CCFB14}"/>
              </a:ext>
            </a:extLst>
          </p:cNvPr>
          <p:cNvCxnSpPr>
            <a:cxnSpLocks/>
          </p:cNvCxnSpPr>
          <p:nvPr userDrawn="1"/>
        </p:nvCxnSpPr>
        <p:spPr>
          <a:xfrm flipV="1">
            <a:off x="1376172" y="695301"/>
            <a:ext cx="0" cy="307394"/>
          </a:xfrm>
          <a:prstGeom prst="line">
            <a:avLst/>
          </a:prstGeom>
          <a:ln>
            <a:solidFill>
              <a:schemeClr val="dk1">
                <a:alpha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07FFAF8D-4B97-86EC-395D-476DE100D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0677" y="639626"/>
            <a:ext cx="628247" cy="431434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>
              <a:lnSpc>
                <a:spcPct val="90000"/>
              </a:lnSpc>
              <a:buNone/>
              <a:defRPr lang="ko-KR" altLang="en-US" sz="2800" spc="-97" baseline="0" dirty="0">
                <a:solidFill>
                  <a:schemeClr val="accent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pPr marL="246728" lvl="0" indent="-246728">
              <a:spcBef>
                <a:spcPct val="0"/>
              </a:spcBef>
            </a:pPr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47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_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1985F45-6D0B-BCDF-3FB6-E6A578DA4AA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13439775" cy="14017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7256CE7-9A28-0523-D663-6E3FF373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659022"/>
            <a:ext cx="11163668" cy="387798"/>
          </a:xfrm>
        </p:spPr>
        <p:txBody>
          <a:bodyPr wrap="square" lIns="0" tIns="0" rIns="0" bIns="0" anchor="ctr">
            <a:spAutoFit/>
          </a:bodyPr>
          <a:lstStyle>
            <a:lvl1pPr>
              <a:defRPr sz="2800" spc="0" baseline="0">
                <a:solidFill>
                  <a:srgbClr val="0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5423F0-F6FA-13C8-487E-1947C3BEF35E}"/>
              </a:ext>
            </a:extLst>
          </p:cNvPr>
          <p:cNvCxnSpPr>
            <a:cxnSpLocks/>
          </p:cNvCxnSpPr>
          <p:nvPr userDrawn="1"/>
        </p:nvCxnSpPr>
        <p:spPr>
          <a:xfrm flipV="1">
            <a:off x="1376172" y="695301"/>
            <a:ext cx="0" cy="307394"/>
          </a:xfrm>
          <a:prstGeom prst="line">
            <a:avLst/>
          </a:prstGeom>
          <a:ln>
            <a:solidFill>
              <a:schemeClr val="dk1">
                <a:alpha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7A46954E-D303-B35D-10E0-AC60231808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0677" y="639626"/>
            <a:ext cx="628247" cy="431434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>
              <a:lnSpc>
                <a:spcPct val="90000"/>
              </a:lnSpc>
              <a:buNone/>
              <a:defRPr lang="ko-KR" altLang="en-US" sz="2800" spc="-97" baseline="0" dirty="0">
                <a:solidFill>
                  <a:schemeClr val="accent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pPr marL="246728" lvl="0" indent="-246728">
              <a:spcBef>
                <a:spcPct val="0"/>
              </a:spcBef>
            </a:pPr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192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CEEA0C-7851-F0B2-1CE8-E887BE3E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273280" y="7006701"/>
            <a:ext cx="87353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ko-KR" altLang="en-US" sz="90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E7D7B29D-B6EC-4B5D-B17F-658864D87535}" type="slidenum">
              <a:rPr lang="en-US" altLang="ko-KR" smtClean="0"/>
              <a:pPr algn="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66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39" r:id="rId2"/>
    <p:sldLayoutId id="2147483757" r:id="rId3"/>
    <p:sldLayoutId id="2147483758" r:id="rId4"/>
    <p:sldLayoutId id="2147483713" r:id="rId5"/>
    <p:sldLayoutId id="2147483740" r:id="rId6"/>
    <p:sldLayoutId id="2147483759" r:id="rId7"/>
    <p:sldLayoutId id="2147483742" r:id="rId8"/>
    <p:sldLayoutId id="2147483741" r:id="rId9"/>
    <p:sldLayoutId id="2147483753" r:id="rId10"/>
  </p:sldLayoutIdLst>
  <p:hf sldNum="0" hd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0" algn="l" defTabSz="1007943" rtl="0" eaLnBrk="1" latinLnBrk="1" hangingPunct="1">
        <a:lnSpc>
          <a:spcPct val="130000"/>
        </a:lnSpc>
        <a:spcBef>
          <a:spcPts val="1102"/>
        </a:spcBef>
        <a:buFont typeface="Arial" panose="020B0604020202020204" pitchFamily="34" charset="0"/>
        <a:buChar char="•"/>
        <a:defRPr sz="1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755957" indent="0" algn="l" defTabSz="1007943" rtl="0" eaLnBrk="1" latinLnBrk="1" hangingPunct="1">
        <a:lnSpc>
          <a:spcPct val="130000"/>
        </a:lnSpc>
        <a:spcBef>
          <a:spcPts val="551"/>
        </a:spcBef>
        <a:buFont typeface="Arial" panose="020B0604020202020204" pitchFamily="34" charset="0"/>
        <a:buChar char="•"/>
        <a:defRPr sz="1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259929" indent="0" algn="l" defTabSz="1007943" rtl="0" eaLnBrk="1" latinLnBrk="1" hangingPunct="1">
        <a:lnSpc>
          <a:spcPct val="130000"/>
        </a:lnSpc>
        <a:spcBef>
          <a:spcPts val="551"/>
        </a:spcBef>
        <a:buFont typeface="Arial" panose="020B0604020202020204" pitchFamily="34" charset="0"/>
        <a:buChar char="•"/>
        <a:defRPr sz="1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763900" indent="0" algn="l" defTabSz="1007943" rtl="0" eaLnBrk="1" latinLnBrk="1" hangingPunct="1">
        <a:lnSpc>
          <a:spcPct val="130000"/>
        </a:lnSpc>
        <a:spcBef>
          <a:spcPts val="551"/>
        </a:spcBef>
        <a:buFont typeface="Arial" panose="020B0604020202020204" pitchFamily="34" charset="0"/>
        <a:buChar char="•"/>
        <a:defRPr sz="1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267872" indent="0" algn="l" defTabSz="1007943" rtl="0" eaLnBrk="1" latinLnBrk="1" hangingPunct="1">
        <a:lnSpc>
          <a:spcPct val="130000"/>
        </a:lnSpc>
        <a:spcBef>
          <a:spcPts val="551"/>
        </a:spcBef>
        <a:buFont typeface="Arial" panose="020B0604020202020204" pitchFamily="34" charset="0"/>
        <a:buChar char="•"/>
        <a:defRPr sz="1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8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5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9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AEE7F9-0314-905F-DA7A-7744BFEFE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B538B724-DCE4-F7E2-39D1-F48C14AD6D51}"/>
              </a:ext>
            </a:extLst>
          </p:cNvPr>
          <p:cNvSpPr txBox="1"/>
          <p:nvPr/>
        </p:nvSpPr>
        <p:spPr>
          <a:xfrm>
            <a:off x="1282707" y="6833423"/>
            <a:ext cx="3715295" cy="227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Manrope" pitchFamily="2" charset="0"/>
                <a:ea typeface="나눔스퀘어 네오 Regular" panose="00000500000000000000" pitchFamily="2" charset="-127"/>
                <a:cs typeface="Roboto" charset="0"/>
              </a:rPr>
              <a:t>2024.09.27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3C7006F-1BDD-B519-2CE3-C82C376D8FDD}"/>
              </a:ext>
            </a:extLst>
          </p:cNvPr>
          <p:cNvGrpSpPr/>
          <p:nvPr/>
        </p:nvGrpSpPr>
        <p:grpSpPr>
          <a:xfrm>
            <a:off x="1298086" y="3180875"/>
            <a:ext cx="1908101" cy="467121"/>
            <a:chOff x="4127062" y="3420379"/>
            <a:chExt cx="2529591" cy="645859"/>
          </a:xfrm>
          <a:solidFill>
            <a:schemeClr val="accent2"/>
          </a:solidFill>
        </p:grpSpPr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E9E796F1-E676-9FCE-504F-D4C81EA51AD4}"/>
                </a:ext>
              </a:extLst>
            </p:cNvPr>
            <p:cNvSpPr/>
            <p:nvPr/>
          </p:nvSpPr>
          <p:spPr>
            <a:xfrm>
              <a:off x="4127062" y="3420379"/>
              <a:ext cx="2529591" cy="545491"/>
            </a:xfrm>
            <a:prstGeom prst="snip2DiagRect">
              <a:avLst>
                <a:gd name="adj1" fmla="val 0"/>
                <a:gd name="adj2" fmla="val 0"/>
              </a:avLst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ea typeface="나눔스퀘어 네오 Regular" panose="000005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1BD249-5617-921A-D450-EC1FA0386C76}"/>
                </a:ext>
              </a:extLst>
            </p:cNvPr>
            <p:cNvSpPr txBox="1"/>
            <p:nvPr/>
          </p:nvSpPr>
          <p:spPr>
            <a:xfrm>
              <a:off x="4276600" y="3555586"/>
              <a:ext cx="2292779" cy="510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 – Digital Training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ID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AE161F2-0FDA-35AA-1E9F-9CD80F264C97}"/>
              </a:ext>
            </a:extLst>
          </p:cNvPr>
          <p:cNvSpPr txBox="1"/>
          <p:nvPr/>
        </p:nvSpPr>
        <p:spPr>
          <a:xfrm>
            <a:off x="1298086" y="1220932"/>
            <a:ext cx="4813292" cy="430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첨단산업〮디지털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선도기업 아카데미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삼성중공업㈜거제조선소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rgbClr val="40404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Roboto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4B5BA4-4C06-E96F-DE5A-2E680EE5C6AF}"/>
              </a:ext>
            </a:extLst>
          </p:cNvPr>
          <p:cNvSpPr txBox="1"/>
          <p:nvPr/>
        </p:nvSpPr>
        <p:spPr>
          <a:xfrm>
            <a:off x="1191803" y="1493559"/>
            <a:ext cx="979419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800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sz="4800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4800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 통합 프로세스 모니터링 </a:t>
            </a:r>
            <a:endParaRPr lang="en-US" altLang="ko-KR" sz="4800" b="1" dirty="0">
              <a:solidFill>
                <a:srgbClr val="09419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협업 강화 시스템 구축</a:t>
            </a:r>
            <a:endParaRPr lang="en-US" altLang="ko-KR" sz="9600" b="1" spc="-165" dirty="0">
              <a:solidFill>
                <a:srgbClr val="0000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87377"/>
              </p:ext>
            </p:extLst>
          </p:nvPr>
        </p:nvGraphicFramePr>
        <p:xfrm>
          <a:off x="1191802" y="6144190"/>
          <a:ext cx="8015698" cy="614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021">
                  <a:extLst>
                    <a:ext uri="{9D8B030D-6E8A-4147-A177-3AD203B41FA5}">
                      <a16:colId xmlns:a16="http://schemas.microsoft.com/office/drawing/2014/main" val="1687609571"/>
                    </a:ext>
                  </a:extLst>
                </a:gridCol>
                <a:gridCol w="3223677">
                  <a:extLst>
                    <a:ext uri="{9D8B030D-6E8A-4147-A177-3AD203B41FA5}">
                      <a16:colId xmlns:a16="http://schemas.microsoft.com/office/drawing/2014/main" val="805719391"/>
                    </a:ext>
                  </a:extLst>
                </a:gridCol>
              </a:tblGrid>
              <a:tr h="6146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정윤주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이우혁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조민혁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소원호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박가인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윤가림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771576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191802" y="5795034"/>
            <a:ext cx="2945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TEAM 5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하이파이브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27946" y="5795034"/>
            <a:ext cx="253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Mentor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073">
            <a:off x="11390608" y="5334000"/>
            <a:ext cx="2066909" cy="2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8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DF186-EF3C-759D-C485-60E1EF51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63" y="677195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B6FC78BA-7771-E82A-E773-17AC36A62A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088" y="639763"/>
            <a:ext cx="628650" cy="43180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05447E-987F-C4F9-0B45-D4CCCFDEE580}"/>
              </a:ext>
            </a:extLst>
          </p:cNvPr>
          <p:cNvSpPr/>
          <p:nvPr/>
        </p:nvSpPr>
        <p:spPr>
          <a:xfrm>
            <a:off x="10501085" y="260770"/>
            <a:ext cx="2606040" cy="60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96272-41EE-8A4B-B577-791FD34DC184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562" y="1218236"/>
            <a:ext cx="3781425" cy="228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88" y="1227761"/>
            <a:ext cx="8201025" cy="2276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2095" y="3735995"/>
            <a:ext cx="529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적재 물량 모니터링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위한 새로운 데이터 생성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788" y="4337086"/>
            <a:ext cx="12530199" cy="209353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341657" y="6713643"/>
            <a:ext cx="579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선박 건조 현황 모니터링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위한 새로운 데이터 생성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65922DD-5A3F-FFAD-2E54-68A9618AE3CF}"/>
              </a:ext>
            </a:extLst>
          </p:cNvPr>
          <p:cNvSpPr/>
          <p:nvPr/>
        </p:nvSpPr>
        <p:spPr>
          <a:xfrm>
            <a:off x="4592095" y="3749319"/>
            <a:ext cx="2375235" cy="342683"/>
          </a:xfrm>
          <a:prstGeom prst="rect">
            <a:avLst/>
          </a:prstGeom>
          <a:solidFill>
            <a:srgbClr val="4472C4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5922DD-5A3F-FFAD-2E54-68A9618AE3CF}"/>
              </a:ext>
            </a:extLst>
          </p:cNvPr>
          <p:cNvSpPr/>
          <p:nvPr/>
        </p:nvSpPr>
        <p:spPr>
          <a:xfrm>
            <a:off x="4344652" y="6740292"/>
            <a:ext cx="2851278" cy="342683"/>
          </a:xfrm>
          <a:prstGeom prst="rect">
            <a:avLst/>
          </a:prstGeom>
          <a:solidFill>
            <a:srgbClr val="4472C4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5E5EB-A948-2713-476C-B5251E328552}"/>
              </a:ext>
            </a:extLst>
          </p:cNvPr>
          <p:cNvSpPr txBox="1"/>
          <p:nvPr/>
        </p:nvSpPr>
        <p:spPr>
          <a:xfrm>
            <a:off x="5939970" y="709814"/>
            <a:ext cx="2390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1949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DF186-EF3C-759D-C485-60E1EF51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63" y="677195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B6FC78BA-7771-E82A-E773-17AC36A62A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088" y="639763"/>
            <a:ext cx="628650" cy="43180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05447E-987F-C4F9-0B45-D4CCCFDEE580}"/>
              </a:ext>
            </a:extLst>
          </p:cNvPr>
          <p:cNvSpPr/>
          <p:nvPr/>
        </p:nvSpPr>
        <p:spPr>
          <a:xfrm>
            <a:off x="10501085" y="260770"/>
            <a:ext cx="2606040" cy="60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6457" y="732594"/>
            <a:ext cx="2053767" cy="305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로그인 페이지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( index.js 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1312"/>
            <a:ext cx="13439775" cy="6238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9560" y="2016800"/>
            <a:ext cx="414337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RegisterModal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할 수 있는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창을 구현한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React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086225" y="2115485"/>
            <a:ext cx="13335" cy="947755"/>
          </a:xfrm>
          <a:prstGeom prst="line">
            <a:avLst/>
          </a:prstGeom>
          <a:ln w="38100">
            <a:solidFill>
              <a:srgbClr val="2282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DAC7E60-4944-201A-A531-6E0AE5F7F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01" y="2115485"/>
            <a:ext cx="3247522" cy="4447693"/>
          </a:xfrm>
          <a:prstGeom prst="rect">
            <a:avLst/>
          </a:prstGeom>
          <a:ln w="38100">
            <a:solidFill>
              <a:srgbClr val="232361"/>
            </a:solidFill>
          </a:ln>
          <a:effectLst>
            <a:reflection blurRad="12700" stA="28000" endPos="28000" dist="5080" dir="5400000" sy="-100000" algn="bl" rotWithShape="0"/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21288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05447E-987F-C4F9-0B45-D4CCCFDEE580}"/>
              </a:ext>
            </a:extLst>
          </p:cNvPr>
          <p:cNvSpPr/>
          <p:nvPr/>
        </p:nvSpPr>
        <p:spPr>
          <a:xfrm>
            <a:off x="10501085" y="260770"/>
            <a:ext cx="2606040" cy="60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96272-41EE-8A4B-B577-791FD34DC184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FCFB089C-EAC0-0420-C80D-4A63EDC7D4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1245" y="224505"/>
            <a:ext cx="12297284" cy="6968461"/>
          </a:xfrm>
          <a:prstGeom prst="rect">
            <a:avLst/>
          </a:prstGeom>
          <a:ln>
            <a:noFill/>
          </a:ln>
          <a:effectLst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307704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DF186-EF3C-759D-C485-60E1EF51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63" y="677195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B6FC78BA-7771-E82A-E773-17AC36A62A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088" y="639763"/>
            <a:ext cx="628650" cy="43180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05447E-987F-C4F9-0B45-D4CCCFDEE580}"/>
              </a:ext>
            </a:extLst>
          </p:cNvPr>
          <p:cNvSpPr/>
          <p:nvPr/>
        </p:nvSpPr>
        <p:spPr>
          <a:xfrm>
            <a:off x="10501085" y="260770"/>
            <a:ext cx="2606040" cy="60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96272-41EE-8A4B-B577-791FD34DC184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6457" y="732594"/>
            <a:ext cx="1776448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메인 페이지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( app.js 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9312669" y="2924504"/>
            <a:ext cx="6832168" cy="3938001"/>
            <a:chOff x="9966757" y="2316420"/>
            <a:chExt cx="6832168" cy="3938001"/>
          </a:xfrm>
        </p:grpSpPr>
        <p:sp>
          <p:nvSpPr>
            <p:cNvPr id="5" name="직사각형 4"/>
            <p:cNvSpPr/>
            <p:nvPr/>
          </p:nvSpPr>
          <p:spPr>
            <a:xfrm>
              <a:off x="10080625" y="2316420"/>
              <a:ext cx="6718300" cy="393800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latinLnBrk="1"/>
              <a:r>
                <a:rPr lang="ko-KR" altLang="ko-KR" sz="1400" b="1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 컴포넌트</a:t>
              </a:r>
              <a:endParaRPr lang="ko-KR" altLang="ko-KR" sz="1400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Header</a:t>
              </a:r>
              <a:endPara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LoadStatusChart</a:t>
              </a:r>
              <a:endPara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Summary</a:t>
              </a:r>
            </a:p>
            <a:p>
              <a:pPr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ShipbuildingStatus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TodaySchedule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TodoList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Calendar</a:t>
              </a:r>
            </a:p>
            <a:p>
              <a:pPr lvl="0" latinLnBrk="1"/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400" b="1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</a:t>
              </a:r>
              <a:r>
                <a:rPr lang="ko-KR" altLang="ko-KR" sz="1400" b="1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 파일</a:t>
              </a:r>
              <a:endParaRPr lang="ko-KR" altLang="ko-KR" sz="1400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shipbuildingService.js </a:t>
              </a:r>
            </a:p>
            <a:p>
              <a:pPr lvl="0" latinLnBrk="1"/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ko-KR" altLang="ko-KR" sz="1400" b="1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관련 파일</a:t>
              </a:r>
              <a:endParaRPr lang="ko-KR" altLang="ko-KR" sz="1400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cargo.js</a:t>
              </a:r>
              <a:endPara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shipbuilding.js</a:t>
              </a:r>
              <a:endPara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todo.js </a:t>
              </a: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calendar.js </a:t>
              </a: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cargoController.js </a:t>
              </a: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shipbuildingController.js </a:t>
              </a: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todoController.js </a:t>
              </a:r>
            </a:p>
            <a:p>
              <a:pPr lvl="0" latinLnBrk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calendarController.js</a:t>
              </a:r>
              <a:endPara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endParaRPr lang="ko-KR" altLang="ko-KR" sz="11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1" name="직선 연결선 20"/>
            <p:cNvCxnSpPr>
              <a:cxnSpLocks/>
            </p:cNvCxnSpPr>
            <p:nvPr/>
          </p:nvCxnSpPr>
          <p:spPr>
            <a:xfrm>
              <a:off x="9966757" y="2340868"/>
              <a:ext cx="0" cy="3613400"/>
            </a:xfrm>
            <a:prstGeom prst="line">
              <a:avLst/>
            </a:prstGeom>
            <a:ln w="38100">
              <a:solidFill>
                <a:srgbClr val="0941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9118852" y="1591300"/>
            <a:ext cx="4265746" cy="877163"/>
            <a:chOff x="8841379" y="1213753"/>
            <a:chExt cx="4265746" cy="877163"/>
          </a:xfrm>
        </p:grpSpPr>
        <p:sp>
          <p:nvSpPr>
            <p:cNvPr id="8" name="직사각형 7"/>
            <p:cNvSpPr/>
            <p:nvPr/>
          </p:nvSpPr>
          <p:spPr>
            <a:xfrm>
              <a:off x="8841379" y="1213753"/>
              <a:ext cx="4265746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ko-KR" b="1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작동 방식</a:t>
              </a:r>
              <a:endParaRPr lang="en-US" altLang="ko-KR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atinLnBrk="1"/>
              <a:endParaRPr lang="ko-KR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로드 시 각 컴포넌트가 데이터를 로드하고 </a:t>
              </a:r>
              <a:r>
                <a:rPr lang="ko-KR" altLang="ko-KR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시각화하며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사용자가 페이지 내에서 정보를 확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  <a:endParaRPr lang="ko-KR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37D490E-7FA2-3CFC-A00B-CD0449860D74}"/>
                </a:ext>
              </a:extLst>
            </p:cNvPr>
            <p:cNvSpPr/>
            <p:nvPr/>
          </p:nvSpPr>
          <p:spPr>
            <a:xfrm>
              <a:off x="8915734" y="1216776"/>
              <a:ext cx="1183503" cy="342683"/>
            </a:xfrm>
            <a:prstGeom prst="rect">
              <a:avLst/>
            </a:prstGeom>
            <a:solidFill>
              <a:srgbClr val="4472C4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AEAE9C4-2FF1-3BB7-5EC9-4D9E57622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1" y="1591300"/>
            <a:ext cx="8461004" cy="514676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reflection blurRad="12700" stA="28000" endPos="28000" dist="508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2012999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05447E-987F-C4F9-0B45-D4CCCFDEE580}"/>
              </a:ext>
            </a:extLst>
          </p:cNvPr>
          <p:cNvSpPr/>
          <p:nvPr/>
        </p:nvSpPr>
        <p:spPr>
          <a:xfrm>
            <a:off x="10501085" y="260770"/>
            <a:ext cx="2606040" cy="60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96272-41EE-8A4B-B577-791FD34DC184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pic>
        <p:nvPicPr>
          <p:cNvPr id="10" name="2">
            <a:hlinkClick r:id="" action="ppaction://media"/>
            <a:extLst>
              <a:ext uri="{FF2B5EF4-FFF2-40B4-BE49-F238E27FC236}">
                <a16:creationId xmlns:a16="http://schemas.microsoft.com/office/drawing/2014/main" id="{7D6348D9-1C78-C8C5-6AB2-F4D70C0C7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9180" y="141776"/>
            <a:ext cx="12438314" cy="704837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5130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DF186-EF3C-759D-C485-60E1EF51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63" y="677195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B6FC78BA-7771-E82A-E773-17AC36A62A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088" y="639763"/>
            <a:ext cx="628650" cy="43180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05447E-987F-C4F9-0B45-D4CCCFDEE580}"/>
              </a:ext>
            </a:extLst>
          </p:cNvPr>
          <p:cNvSpPr/>
          <p:nvPr/>
        </p:nvSpPr>
        <p:spPr>
          <a:xfrm>
            <a:off x="10501085" y="260770"/>
            <a:ext cx="2606040" cy="60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96272-41EE-8A4B-B577-791FD34DC184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46457" y="732594"/>
            <a:ext cx="2209259" cy="313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 페이지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(DefectRate.js)</a:t>
            </a:r>
            <a:endParaRPr lang="ko-KR" altLang="ko-KR" sz="10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7813" y="6066659"/>
            <a:ext cx="3783891" cy="1174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20000"/>
              </a:lnSpc>
              <a:spcAft>
                <a:spcPts val="0"/>
              </a:spcAft>
            </a:pPr>
            <a:r>
              <a:rPr lang="en-US" altLang="ko-KR" b="1" kern="100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작동 방식</a:t>
            </a:r>
            <a:endParaRPr lang="ko-KR" altLang="ko-KR" kern="100" dirty="0">
              <a:solidFill>
                <a:srgbClr val="0000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20000"/>
              </a:lnSpc>
              <a:spcAft>
                <a:spcPts val="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defectRateService.js</a:t>
            </a:r>
            <a:r>
              <a:rPr lang="ko-KR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서버로 데이터를 </a:t>
            </a: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20000"/>
              </a:lnSpc>
              <a:spcAft>
                <a:spcPts val="0"/>
              </a:spcAft>
            </a:pPr>
            <a:r>
              <a:rPr lang="ko-KR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요청하고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받아온 결함 데이터를 다양한 </a:t>
            </a: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20000"/>
              </a:lnSpc>
              <a:spcAft>
                <a:spcPts val="0"/>
              </a:spcAft>
            </a:pPr>
            <a:r>
              <a:rPr lang="ko-KR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차트 형태로 시각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</a:t>
            </a:r>
            <a:endParaRPr lang="ko-KR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691819" y="6034743"/>
            <a:ext cx="8821052" cy="1152828"/>
            <a:chOff x="9156700" y="2762525"/>
            <a:chExt cx="8828727" cy="2530590"/>
          </a:xfrm>
        </p:grpSpPr>
        <p:sp>
          <p:nvSpPr>
            <p:cNvPr id="5" name="직사각형 4"/>
            <p:cNvSpPr/>
            <p:nvPr/>
          </p:nvSpPr>
          <p:spPr>
            <a:xfrm>
              <a:off x="9357680" y="2868395"/>
              <a:ext cx="8627747" cy="2424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ko-KR" altLang="ko-KR" sz="1400" b="1" kern="100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관련 컴포넌트</a:t>
              </a:r>
              <a:endParaRPr lang="ko-KR" altLang="ko-KR" sz="1400" kern="100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200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 DefectRateMenu.js ,DefectRatePieChart.js, DefectRateBarChart.js ,DefectRateGreenSection.js ,DefectRateBlueSection.js</a:t>
              </a: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endParaRPr lang="en-US" altLang="ko-KR" sz="4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ko-KR" altLang="ko-KR" sz="1400" b="1" kern="100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서버 관련 파일</a:t>
              </a:r>
              <a:endParaRPr lang="ko-KR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200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 defectRateRoutes.js ,defectRateController.js </a:t>
              </a:r>
              <a:endParaRPr lang="ko-KR" altLang="ko-KR" sz="12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9156700" y="2762525"/>
              <a:ext cx="0" cy="2480410"/>
            </a:xfrm>
            <a:prstGeom prst="line">
              <a:avLst/>
            </a:prstGeom>
            <a:ln w="38100">
              <a:solidFill>
                <a:srgbClr val="0941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7D490E-7FA2-3CFC-A00B-CD0449860D74}"/>
              </a:ext>
            </a:extLst>
          </p:cNvPr>
          <p:cNvSpPr/>
          <p:nvPr/>
        </p:nvSpPr>
        <p:spPr>
          <a:xfrm>
            <a:off x="961411" y="6103465"/>
            <a:ext cx="1183503" cy="342683"/>
          </a:xfrm>
          <a:prstGeom prst="rect">
            <a:avLst/>
          </a:prstGeom>
          <a:solidFill>
            <a:srgbClr val="4472C4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511E0D-70FA-0D1C-AB80-9D838141E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13" y="1335534"/>
            <a:ext cx="7883232" cy="4549874"/>
          </a:xfrm>
          <a:prstGeom prst="rect">
            <a:avLst/>
          </a:prstGeom>
          <a:ln w="9525">
            <a:solidFill>
              <a:srgbClr val="232361"/>
            </a:solidFill>
          </a:ln>
          <a:effectLst>
            <a:softEdge rad="127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BADBCB-F5D6-61C9-9844-B44F898E1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747" y="744642"/>
            <a:ext cx="3514084" cy="5132817"/>
          </a:xfrm>
          <a:prstGeom prst="rect">
            <a:avLst/>
          </a:prstGeom>
          <a:ln w="12700">
            <a:solidFill>
              <a:srgbClr val="292929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9388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05447E-987F-C4F9-0B45-D4CCCFDEE580}"/>
              </a:ext>
            </a:extLst>
          </p:cNvPr>
          <p:cNvSpPr/>
          <p:nvPr/>
        </p:nvSpPr>
        <p:spPr>
          <a:xfrm>
            <a:off x="10501085" y="260770"/>
            <a:ext cx="2606040" cy="60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96272-41EE-8A4B-B577-791FD34DC184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pic>
        <p:nvPicPr>
          <p:cNvPr id="10" name="3">
            <a:hlinkClick r:id="" action="ppaction://media"/>
            <a:extLst>
              <a:ext uri="{FF2B5EF4-FFF2-40B4-BE49-F238E27FC236}">
                <a16:creationId xmlns:a16="http://schemas.microsoft.com/office/drawing/2014/main" id="{11448F65-A45C-B2FE-C232-D4274CFB6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742" y="161123"/>
            <a:ext cx="12462787" cy="706224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58805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DF186-EF3C-759D-C485-60E1EF51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63" y="677195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B6FC78BA-7771-E82A-E773-17AC36A62A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088" y="639763"/>
            <a:ext cx="628650" cy="43180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796272-41EE-8A4B-B577-791FD34DC184}"/>
              </a:ext>
            </a:extLst>
          </p:cNvPr>
          <p:cNvSpPr/>
          <p:nvPr/>
        </p:nvSpPr>
        <p:spPr>
          <a:xfrm>
            <a:off x="0" y="7339004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68447" y="1475886"/>
            <a:ext cx="5286328" cy="1174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1">
              <a:lnSpc>
                <a:spcPct val="120000"/>
              </a:lnSpc>
              <a:spcAft>
                <a:spcPts val="0"/>
              </a:spcAft>
            </a:pPr>
            <a:r>
              <a:rPr lang="ko-KR" altLang="ko-KR" b="1" kern="100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작동 방식</a:t>
            </a:r>
            <a:endParaRPr lang="ko-KR" altLang="ko-KR" kern="100" dirty="0">
              <a:solidFill>
                <a:srgbClr val="0000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20000"/>
              </a:lnSpc>
              <a:spcAft>
                <a:spcPts val="0"/>
              </a:spcAft>
            </a:pPr>
            <a:r>
              <a:rPr lang="en-US" altLang="ko-KR" sz="1400" b="1" kern="1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400" b="1" kern="1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설계 타입을 선택하고</a:t>
            </a:r>
            <a:r>
              <a:rPr lang="en-US" altLang="ko-KR" sz="1400" b="1" kern="1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lvl="0" algn="just" latinLnBrk="1">
              <a:lnSpc>
                <a:spcPct val="120000"/>
              </a:lnSpc>
              <a:spcAft>
                <a:spcPts val="0"/>
              </a:spcAft>
            </a:pPr>
            <a:r>
              <a:rPr lang="ko-KR" altLang="ko-KR" sz="1400" b="1" kern="1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데이터</a:t>
            </a:r>
            <a:r>
              <a:rPr lang="en-US" altLang="ko-KR" sz="1400" b="1" kern="1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kern="1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구조설계 또는 의장설계</a:t>
            </a:r>
            <a:r>
              <a:rPr lang="en-US" altLang="ko-KR" sz="1400" b="1" kern="1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400" b="1" kern="1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서버에서 가져와</a:t>
            </a:r>
            <a:endParaRPr lang="en-US" altLang="ko-KR" sz="1400" b="1" kern="1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20000"/>
              </a:lnSpc>
              <a:spcAft>
                <a:spcPts val="0"/>
              </a:spcAft>
            </a:pPr>
            <a:r>
              <a:rPr lang="ko-KR" altLang="ko-KR" sz="1400" b="1" kern="1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시각화</a:t>
            </a:r>
            <a:endParaRPr lang="en-US" altLang="ko-KR" sz="1400" b="1" kern="1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A6F98C-1E5C-91D8-AB75-9F904DADE91D}"/>
              </a:ext>
            </a:extLst>
          </p:cNvPr>
          <p:cNvGrpSpPr/>
          <p:nvPr/>
        </p:nvGrpSpPr>
        <p:grpSpPr>
          <a:xfrm>
            <a:off x="7740555" y="2800078"/>
            <a:ext cx="3898900" cy="3434210"/>
            <a:chOff x="8407305" y="3058450"/>
            <a:chExt cx="3898900" cy="3434210"/>
          </a:xfrm>
        </p:grpSpPr>
        <p:sp>
          <p:nvSpPr>
            <p:cNvPr id="10" name="TextBox 9"/>
            <p:cNvSpPr txBox="1"/>
            <p:nvPr/>
          </p:nvSpPr>
          <p:spPr>
            <a:xfrm>
              <a:off x="8407305" y="3058450"/>
              <a:ext cx="3898900" cy="3434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400" b="1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  </a:t>
              </a:r>
              <a:r>
                <a:rPr lang="ko-KR" altLang="ko-KR" sz="1400" b="1" kern="100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관련 컴포넌트</a:t>
              </a: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400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  - VisualizationComponent.js</a:t>
              </a: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400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  - PartnerParticipationVisualization.js</a:t>
              </a:r>
              <a:endParaRPr lang="ko-KR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400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  - ScheduleComplianceVisualization.js​</a:t>
              </a:r>
              <a:endParaRPr lang="ko-KR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400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  - MonthlyWorkAmountVisualization.js</a:t>
              </a:r>
              <a:endParaRPr lang="ko-KR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400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  - FutureWorkPredictionVisualization.js</a:t>
              </a: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endPara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400" b="1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   </a:t>
              </a:r>
              <a:r>
                <a:rPr lang="en-US" altLang="ko-KR" sz="1400" b="1" kern="100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API </a:t>
              </a:r>
              <a:r>
                <a:rPr lang="ko-KR" altLang="ko-KR" sz="1400" b="1" kern="100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관련 파일</a:t>
              </a:r>
              <a:endParaRPr lang="ko-KR" altLang="ko-KR" sz="1400" kern="100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400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   - dpbomDepartmentService.js </a:t>
              </a: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endParaRPr lang="en-US" altLang="ko-KR" sz="1400" b="1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400" b="1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   </a:t>
              </a:r>
              <a:r>
                <a:rPr lang="ko-KR" altLang="ko-KR" sz="1400" b="1" kern="100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서버 관련 파일</a:t>
              </a:r>
              <a:endParaRPr lang="ko-KR" altLang="ko-KR" sz="1400" kern="100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400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   - dpbomDepartment.js </a:t>
              </a: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r>
                <a:rPr lang="en-US" altLang="ko-KR" sz="1400" kern="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   - dpbomDepartmentController.js </a:t>
              </a:r>
              <a:endParaRPr lang="ko-KR" altLang="en-US" sz="1400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8839200" y="3123365"/>
              <a:ext cx="25400" cy="3347990"/>
            </a:xfrm>
            <a:prstGeom prst="line">
              <a:avLst/>
            </a:prstGeom>
            <a:ln w="38100">
              <a:solidFill>
                <a:srgbClr val="0941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7D490E-7FA2-3CFC-A00B-CD0449860D74}"/>
              </a:ext>
            </a:extLst>
          </p:cNvPr>
          <p:cNvSpPr/>
          <p:nvPr/>
        </p:nvSpPr>
        <p:spPr>
          <a:xfrm>
            <a:off x="8081147" y="1475886"/>
            <a:ext cx="1183503" cy="342683"/>
          </a:xfrm>
          <a:prstGeom prst="rect">
            <a:avLst/>
          </a:prstGeom>
          <a:solidFill>
            <a:srgbClr val="4472C4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6457" y="732594"/>
            <a:ext cx="2562048" cy="305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페이지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(DesignStructure.js)</a:t>
            </a:r>
            <a:endParaRPr lang="ko-KR" altLang="ko-KR" sz="12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7A885F-EC12-87DB-4380-1EC2E8DF864F}"/>
              </a:ext>
            </a:extLst>
          </p:cNvPr>
          <p:cNvGrpSpPr/>
          <p:nvPr/>
        </p:nvGrpSpPr>
        <p:grpSpPr>
          <a:xfrm>
            <a:off x="8273614" y="6157458"/>
            <a:ext cx="3778141" cy="636079"/>
            <a:chOff x="7833497" y="6361641"/>
            <a:chExt cx="3778141" cy="636079"/>
          </a:xfrm>
        </p:grpSpPr>
        <p:sp>
          <p:nvSpPr>
            <p:cNvPr id="19" name="직사각형 18"/>
            <p:cNvSpPr/>
            <p:nvPr/>
          </p:nvSpPr>
          <p:spPr>
            <a:xfrm>
              <a:off x="7833497" y="6536055"/>
              <a:ext cx="3623364" cy="461665"/>
            </a:xfrm>
            <a:prstGeom prst="rect">
              <a:avLst/>
            </a:prstGeom>
            <a:solidFill>
              <a:srgbClr val="FFFF97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rgbClr val="E6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*Holt-Winters </a:t>
              </a:r>
              <a:r>
                <a:rPr lang="ko-KR" altLang="ko-KR" sz="1200" b="1" dirty="0">
                  <a:solidFill>
                    <a:srgbClr val="E6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모델 활용해 향후</a:t>
              </a:r>
              <a:r>
                <a:rPr lang="en-US" altLang="ko-KR" sz="1200" b="1" dirty="0">
                  <a:solidFill>
                    <a:srgbClr val="E6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12</a:t>
              </a:r>
              <a:r>
                <a:rPr lang="ko-KR" altLang="ko-KR" sz="1200" b="1" dirty="0">
                  <a:solidFill>
                    <a:srgbClr val="E6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개월 동안의 작업량을 예측하여 선형 차트로 시각화</a:t>
              </a:r>
              <a:endParaRPr lang="ko-KR" altLang="en-US" sz="1200" b="1" dirty="0">
                <a:solidFill>
                  <a:srgbClr val="E6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B79E72-044F-7865-DE22-2D496C4FA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2083" y="6361641"/>
              <a:ext cx="309555" cy="309555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C187988-B6D2-4BE4-E962-71F16A117021}"/>
              </a:ext>
            </a:extLst>
          </p:cNvPr>
          <p:cNvGrpSpPr/>
          <p:nvPr/>
        </p:nvGrpSpPr>
        <p:grpSpPr>
          <a:xfrm>
            <a:off x="328386" y="1475886"/>
            <a:ext cx="7597984" cy="5317651"/>
            <a:chOff x="5192717" y="1475886"/>
            <a:chExt cx="7524114" cy="577303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FC14F06-9C5E-C78E-C3D3-5439264B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717" y="1475886"/>
              <a:ext cx="7524114" cy="4231028"/>
            </a:xfrm>
            <a:prstGeom prst="rect">
              <a:avLst/>
            </a:prstGeom>
            <a:ln w="19050">
              <a:solidFill>
                <a:srgbClr val="232361"/>
              </a:solidFill>
            </a:ln>
            <a:effectLst>
              <a:softEdge rad="38100"/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0CE9F7E-EC24-928E-42BE-12F8BAEE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717" y="3176662"/>
              <a:ext cx="7524114" cy="4072254"/>
            </a:xfrm>
            <a:prstGeom prst="rect">
              <a:avLst/>
            </a:prstGeom>
            <a:ln w="9525">
              <a:noFill/>
            </a:ln>
            <a:effectLst>
              <a:softEdge rad="38100"/>
            </a:effectLst>
          </p:spPr>
        </p:pic>
      </p:grpSp>
    </p:spTree>
    <p:extLst>
      <p:ext uri="{BB962C8B-B14F-4D97-AF65-F5344CB8AC3E}">
        <p14:creationId xmlns:p14="http://schemas.microsoft.com/office/powerpoint/2010/main" val="59718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05447E-987F-C4F9-0B45-D4CCCFDEE580}"/>
              </a:ext>
            </a:extLst>
          </p:cNvPr>
          <p:cNvSpPr/>
          <p:nvPr/>
        </p:nvSpPr>
        <p:spPr>
          <a:xfrm>
            <a:off x="10501085" y="260770"/>
            <a:ext cx="2606040" cy="60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96272-41EE-8A4B-B577-791FD34DC184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pic>
        <p:nvPicPr>
          <p:cNvPr id="10" name="4">
            <a:hlinkClick r:id="" action="ppaction://media"/>
            <a:extLst>
              <a:ext uri="{FF2B5EF4-FFF2-40B4-BE49-F238E27FC236}">
                <a16:creationId xmlns:a16="http://schemas.microsoft.com/office/drawing/2014/main" id="{72AAABA5-A33F-F02A-1945-0938E6103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846" y="260770"/>
            <a:ext cx="12054081" cy="683064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0778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DF186-EF3C-759D-C485-60E1EF51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63" y="677195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B6FC78BA-7771-E82A-E773-17AC36A62A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088" y="639763"/>
            <a:ext cx="628650" cy="43180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796272-41EE-8A4B-B577-791FD34DC184}"/>
              </a:ext>
            </a:extLst>
          </p:cNvPr>
          <p:cNvSpPr/>
          <p:nvPr/>
        </p:nvSpPr>
        <p:spPr>
          <a:xfrm>
            <a:off x="1" y="7387822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820797" y="3395734"/>
            <a:ext cx="3941969" cy="1846558"/>
            <a:chOff x="8851900" y="3442144"/>
            <a:chExt cx="3941969" cy="1892609"/>
          </a:xfrm>
        </p:grpSpPr>
        <p:sp>
          <p:nvSpPr>
            <p:cNvPr id="10" name="TextBox 9"/>
            <p:cNvSpPr txBox="1"/>
            <p:nvPr/>
          </p:nvSpPr>
          <p:spPr>
            <a:xfrm>
              <a:off x="8894969" y="3499051"/>
              <a:ext cx="38989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latinLnBrk="1"/>
              <a:r>
                <a:rPr lang="ko-KR" altLang="ko-KR" sz="1400" b="1" dirty="0">
                  <a:solidFill>
                    <a:srgbClr val="02008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 컴포넌트</a:t>
              </a:r>
              <a:endParaRPr lang="ko-KR" altLang="ko-KR" sz="1400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ChatModal.js</a:t>
              </a:r>
            </a:p>
            <a:p>
              <a:pPr lvl="0" latinLnBrk="1"/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400" b="1" dirty="0">
                  <a:solidFill>
                    <a:srgbClr val="02008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</a:t>
              </a:r>
              <a:r>
                <a:rPr lang="ko-KR" altLang="ko-KR" sz="1400" b="1" dirty="0">
                  <a:solidFill>
                    <a:srgbClr val="02008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 파일</a:t>
              </a:r>
              <a:endParaRPr lang="ko-KR" altLang="ko-KR" sz="1400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chatService.js</a:t>
              </a:r>
            </a:p>
            <a:p>
              <a:pPr lvl="0" latinLnBrk="1"/>
              <a:endPara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ko-KR" altLang="ko-KR" sz="1400" b="1" dirty="0">
                  <a:solidFill>
                    <a:srgbClr val="02008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관련 파일</a:t>
              </a:r>
              <a:endParaRPr lang="ko-KR" altLang="ko-KR" sz="1400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chat.js</a:t>
              </a:r>
              <a:endPara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8851900" y="3442144"/>
              <a:ext cx="12700" cy="1892609"/>
            </a:xfrm>
            <a:prstGeom prst="line">
              <a:avLst/>
            </a:prstGeom>
            <a:ln w="38100">
              <a:solidFill>
                <a:srgbClr val="0941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7820797" y="1834300"/>
            <a:ext cx="5286328" cy="1715406"/>
            <a:chOff x="7820797" y="1509168"/>
            <a:chExt cx="5286328" cy="1715406"/>
          </a:xfrm>
        </p:grpSpPr>
        <p:sp>
          <p:nvSpPr>
            <p:cNvPr id="9" name="직사각형 8"/>
            <p:cNvSpPr/>
            <p:nvPr/>
          </p:nvSpPr>
          <p:spPr>
            <a:xfrm>
              <a:off x="7820797" y="1509168"/>
              <a:ext cx="5286328" cy="1715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1"/>
              <a:r>
                <a:rPr lang="ko-KR" altLang="ko-KR" b="1" kern="100" dirty="0">
                  <a:solidFill>
                    <a:srgbClr val="0000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작동 방식</a:t>
              </a:r>
              <a:endParaRPr lang="en-US" altLang="ko-KR" b="1" kern="100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latinLnBrk="1"/>
              <a:endParaRPr lang="en-US" altLang="ko-KR" sz="600" b="1" kern="100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vl="0" latinLnBrk="1"/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사용자는 친구 목록에서 대화 상대를 선택하고</a:t>
              </a:r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lvl="0" latinLnBrk="1"/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실시간으로</a:t>
              </a:r>
              <a:r>
                <a:rPr lang="ko-KR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채팅 메시지를 주고받습니다</a:t>
              </a:r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vl="0" latinLnBrk="1"/>
              <a:endParaRPr lang="ko-KR" altLang="ko-KR" sz="6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latinLnBrk="1"/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Socket.io</a:t>
              </a:r>
              <a:r>
                <a:rPr lang="ko-KR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통해 실시간 메시지 전송 기능을 구현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했으며</a:t>
              </a:r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lvl="0" latinLnBrk="1"/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서버의</a:t>
              </a:r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/messages API</a:t>
              </a:r>
              <a:r>
                <a:rPr lang="ko-KR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메시지를 주고받습니다</a:t>
              </a:r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ko-KR" sz="14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just" latinLnBrk="1">
                <a:lnSpc>
                  <a:spcPct val="120000"/>
                </a:lnSpc>
                <a:spcAft>
                  <a:spcPts val="0"/>
                </a:spcAft>
              </a:pPr>
              <a:endParaRPr lang="ko-KR" altLang="ko-KR" kern="100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37D490E-7FA2-3CFC-A00B-CD0449860D74}"/>
                </a:ext>
              </a:extLst>
            </p:cNvPr>
            <p:cNvSpPr/>
            <p:nvPr/>
          </p:nvSpPr>
          <p:spPr>
            <a:xfrm>
              <a:off x="7833497" y="1509168"/>
              <a:ext cx="1183503" cy="342683"/>
            </a:xfrm>
            <a:prstGeom prst="rect">
              <a:avLst/>
            </a:prstGeom>
            <a:solidFill>
              <a:srgbClr val="4472C4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4646457" y="732594"/>
            <a:ext cx="2036135" cy="305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ko-KR" sz="1200" b="1" dirty="0">
                <a:solidFill>
                  <a:srgbClr val="6A6A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 </a:t>
            </a:r>
            <a:r>
              <a:rPr lang="ko-KR" altLang="ko-KR" sz="1200" b="1" dirty="0" err="1">
                <a:solidFill>
                  <a:srgbClr val="6A6A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모달</a:t>
            </a:r>
            <a:r>
              <a:rPr lang="en-US" altLang="ko-KR" sz="1200" b="1" dirty="0">
                <a:solidFill>
                  <a:srgbClr val="6A6A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(ChatModal.js)</a:t>
            </a:r>
            <a:endParaRPr lang="ko-KR" altLang="ko-KR" sz="1000" dirty="0">
              <a:solidFill>
                <a:srgbClr val="6A6A6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525062-5513-BA41-AF7E-25D5479EA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79" y="1823530"/>
            <a:ext cx="3144611" cy="4565127"/>
          </a:xfrm>
          <a:prstGeom prst="rect">
            <a:avLst/>
          </a:prstGeom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FEECE4-5E61-C64B-44B9-4C3FB2EF2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47" y="1823530"/>
            <a:ext cx="3127503" cy="45511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D48864E-73CE-440C-3C37-5FA70C7EB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930" y="1823530"/>
            <a:ext cx="3133220" cy="4551174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32579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59240" y="1767797"/>
            <a:ext cx="2710550" cy="83099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Contents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716425E8-D236-7FED-90CE-9A78F534F0ED}"/>
              </a:ext>
            </a:extLst>
          </p:cNvPr>
          <p:cNvSpPr/>
          <p:nvPr/>
        </p:nvSpPr>
        <p:spPr>
          <a:xfrm>
            <a:off x="969401" y="1609620"/>
            <a:ext cx="671971" cy="39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ID" sz="1984" dirty="0">
              <a:solidFill>
                <a:schemeClr val="bg1"/>
              </a:solidFill>
              <a:latin typeface="Manrope SemiBold" pitchFamily="2" charset="0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3DD8E7B0-34CB-59BF-33B5-E31DD2CE5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6762"/>
              </p:ext>
            </p:extLst>
          </p:nvPr>
        </p:nvGraphicFramePr>
        <p:xfrm>
          <a:off x="1305386" y="2183295"/>
          <a:ext cx="11546270" cy="4143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254">
                  <a:extLst>
                    <a:ext uri="{9D8B030D-6E8A-4147-A177-3AD203B41FA5}">
                      <a16:colId xmlns:a16="http://schemas.microsoft.com/office/drawing/2014/main" val="2440507294"/>
                    </a:ext>
                  </a:extLst>
                </a:gridCol>
                <a:gridCol w="2309254">
                  <a:extLst>
                    <a:ext uri="{9D8B030D-6E8A-4147-A177-3AD203B41FA5}">
                      <a16:colId xmlns:a16="http://schemas.microsoft.com/office/drawing/2014/main" val="89662037"/>
                    </a:ext>
                  </a:extLst>
                </a:gridCol>
                <a:gridCol w="2309254">
                  <a:extLst>
                    <a:ext uri="{9D8B030D-6E8A-4147-A177-3AD203B41FA5}">
                      <a16:colId xmlns:a16="http://schemas.microsoft.com/office/drawing/2014/main" val="2086850351"/>
                    </a:ext>
                  </a:extLst>
                </a:gridCol>
                <a:gridCol w="2309254">
                  <a:extLst>
                    <a:ext uri="{9D8B030D-6E8A-4147-A177-3AD203B41FA5}">
                      <a16:colId xmlns:a16="http://schemas.microsoft.com/office/drawing/2014/main" val="2667907624"/>
                    </a:ext>
                  </a:extLst>
                </a:gridCol>
                <a:gridCol w="2309254">
                  <a:extLst>
                    <a:ext uri="{9D8B030D-6E8A-4147-A177-3AD203B41FA5}">
                      <a16:colId xmlns:a16="http://schemas.microsoft.com/office/drawing/2014/main" val="3210217603"/>
                    </a:ext>
                  </a:extLst>
                </a:gridCol>
              </a:tblGrid>
              <a:tr h="1576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ko-KR" altLang="en-US" sz="32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ko-KR" altLang="en-US" sz="32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ko-KR" altLang="en-US" sz="32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ko-KR" altLang="en-US" sz="32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ko-KR" altLang="en-US" sz="3200" b="1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082946"/>
                  </a:ext>
                </a:extLst>
              </a:tr>
              <a:tr h="6186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개요</a:t>
                      </a:r>
                    </a:p>
                  </a:txBody>
                  <a:tcPr marL="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팀 구성</a:t>
                      </a:r>
                      <a:endParaRPr lang="en-US" altLang="ko-KR" sz="1600" b="1" dirty="0">
                        <a:solidFill>
                          <a:schemeClr val="accent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b="1" dirty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역할</a:t>
                      </a:r>
                    </a:p>
                  </a:txBody>
                  <a:tcPr marL="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수행 절차</a:t>
                      </a:r>
                      <a:endParaRPr lang="en-US" altLang="ko-KR" sz="1600" b="1" dirty="0">
                        <a:solidFill>
                          <a:schemeClr val="accent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600" b="1" dirty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방법</a:t>
                      </a:r>
                    </a:p>
                  </a:txBody>
                  <a:tcPr marL="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수행 경과</a:t>
                      </a:r>
                    </a:p>
                  </a:txBody>
                  <a:tcPr marL="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평가 의견</a:t>
                      </a:r>
                    </a:p>
                    <a:p>
                      <a:pPr latinLnBrk="1"/>
                      <a:endParaRPr lang="ko-KR" altLang="en-US" sz="1600" b="1" dirty="0">
                        <a:solidFill>
                          <a:schemeClr val="accent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B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857271"/>
                  </a:ext>
                </a:extLst>
              </a:tr>
              <a:tr h="1576560">
                <a:tc>
                  <a:txBody>
                    <a:bodyPr/>
                    <a:lstStyle/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주제 선정 배경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주제 기획 의도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개발환경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프로그램 구조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활용방안 및 기대효과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</a:txBody>
                  <a:tcPr marL="0" marT="144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팀원 소개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각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멘토별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 지원 내역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활동 보고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T="14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프로젝트 수행 절차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추가 데이터 수집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</a:txBody>
                  <a:tcPr marL="0" marT="14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로그인 페이지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 페이지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설계페이지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수정사항</a:t>
                      </a:r>
                    </a:p>
                  </a:txBody>
                  <a:tcPr marL="0" marT="14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잘한 부분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개선점 및 보완점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  <a:p>
                      <a:pPr marL="201240" indent="-201240">
                        <a:lnSpc>
                          <a:spcPct val="13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Lato" charset="0"/>
                        </a:rPr>
                        <a:t>느낀 점 및 성과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Lato" charset="0"/>
                      </a:endParaRPr>
                    </a:p>
                  </a:txBody>
                  <a:tcPr marL="0" marT="14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57308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6C8A29B-8220-220B-4775-FAA42360F0E5}"/>
              </a:ext>
            </a:extLst>
          </p:cNvPr>
          <p:cNvSpPr txBox="1"/>
          <p:nvPr/>
        </p:nvSpPr>
        <p:spPr>
          <a:xfrm>
            <a:off x="969401" y="1181044"/>
            <a:ext cx="1955228" cy="33855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 – Digital Training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271545-1009-ECB1-0684-FF2320BE60A6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sp>
        <p:nvSpPr>
          <p:cNvPr id="2" name="순서도: 처리 1"/>
          <p:cNvSpPr/>
          <p:nvPr/>
        </p:nvSpPr>
        <p:spPr>
          <a:xfrm>
            <a:off x="10769599" y="387455"/>
            <a:ext cx="2307772" cy="4499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27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DF186-EF3C-759D-C485-60E1EF51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63" y="677195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B6FC78BA-7771-E82A-E773-17AC36A62A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088" y="639763"/>
            <a:ext cx="628650" cy="43180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05447E-987F-C4F9-0B45-D4CCCFDEE580}"/>
              </a:ext>
            </a:extLst>
          </p:cNvPr>
          <p:cNvSpPr/>
          <p:nvPr/>
        </p:nvSpPr>
        <p:spPr>
          <a:xfrm>
            <a:off x="10501085" y="260770"/>
            <a:ext cx="2606040" cy="60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96272-41EE-8A4B-B577-791FD34DC184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46457" y="732594"/>
            <a:ext cx="2562048" cy="305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페이지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(DesignStructure.js)</a:t>
            </a:r>
            <a:endParaRPr lang="ko-KR" altLang="ko-KR" sz="12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47A3600E-4AA2-FD32-2948-FF99C63976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107" y="296089"/>
            <a:ext cx="12102580" cy="684517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91574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이등변 삼각형 52"/>
          <p:cNvSpPr/>
          <p:nvPr/>
        </p:nvSpPr>
        <p:spPr>
          <a:xfrm rot="5036231">
            <a:off x="9541206" y="4083062"/>
            <a:ext cx="2213743" cy="1484404"/>
          </a:xfrm>
          <a:prstGeom prst="triangle">
            <a:avLst>
              <a:gd name="adj" fmla="val 15591"/>
            </a:avLst>
          </a:prstGeom>
          <a:solidFill>
            <a:srgbClr val="1773D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/>
          <p:cNvSpPr/>
          <p:nvPr/>
        </p:nvSpPr>
        <p:spPr>
          <a:xfrm rot="262703">
            <a:off x="770363" y="1871597"/>
            <a:ext cx="2781805" cy="1885382"/>
          </a:xfrm>
          <a:prstGeom prst="triangle">
            <a:avLst>
              <a:gd name="adj" fmla="val 86299"/>
            </a:avLst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0B7CFA1-0561-8C7E-71BE-EC8DC21D18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7" y="6305558"/>
            <a:ext cx="13439040" cy="126354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69D60B-4ADA-ACC3-4560-3E649C792E0D}"/>
              </a:ext>
            </a:extLst>
          </p:cNvPr>
          <p:cNvSpPr/>
          <p:nvPr/>
        </p:nvSpPr>
        <p:spPr>
          <a:xfrm>
            <a:off x="-367" y="6304374"/>
            <a:ext cx="13439774" cy="1264731"/>
          </a:xfrm>
          <a:prstGeom prst="rect">
            <a:avLst/>
          </a:prstGeom>
          <a:solidFill>
            <a:schemeClr val="accent6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sp>
        <p:nvSpPr>
          <p:cNvPr id="2" name="Oval 28">
            <a:extLst>
              <a:ext uri="{FF2B5EF4-FFF2-40B4-BE49-F238E27FC236}">
                <a16:creationId xmlns:a16="http://schemas.microsoft.com/office/drawing/2014/main" id="{9920C313-C5F9-B574-5C1B-C3BD327A8A1A}"/>
              </a:ext>
            </a:extLst>
          </p:cNvPr>
          <p:cNvSpPr/>
          <p:nvPr/>
        </p:nvSpPr>
        <p:spPr>
          <a:xfrm>
            <a:off x="9650793" y="3662166"/>
            <a:ext cx="297186" cy="297186"/>
          </a:xfrm>
          <a:prstGeom prst="ellipse">
            <a:avLst/>
          </a:prstGeom>
          <a:solidFill>
            <a:srgbClr val="D8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나눔스퀘어 네오 Regular" panose="00000500000000000000" pitchFamily="2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9B7CF0BF-FD9D-32EF-6FDD-7B65BC00102E}"/>
              </a:ext>
            </a:extLst>
          </p:cNvPr>
          <p:cNvCxnSpPr>
            <a:cxnSpLocks/>
          </p:cNvCxnSpPr>
          <p:nvPr/>
        </p:nvCxnSpPr>
        <p:spPr>
          <a:xfrm>
            <a:off x="2288378" y="3805807"/>
            <a:ext cx="11151397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26">
            <a:extLst>
              <a:ext uri="{FF2B5EF4-FFF2-40B4-BE49-F238E27FC236}">
                <a16:creationId xmlns:a16="http://schemas.microsoft.com/office/drawing/2014/main" id="{E4836111-E8A9-826A-3021-0A9F00A7AA33}"/>
              </a:ext>
            </a:extLst>
          </p:cNvPr>
          <p:cNvSpPr/>
          <p:nvPr/>
        </p:nvSpPr>
        <p:spPr>
          <a:xfrm>
            <a:off x="9707946" y="3712745"/>
            <a:ext cx="182880" cy="182880"/>
          </a:xfrm>
          <a:prstGeom prst="ellipse">
            <a:avLst/>
          </a:prstGeom>
          <a:solidFill>
            <a:srgbClr val="177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나눔스퀘어 네오 Regular" panose="00000500000000000000" pitchFamily="2" charset="-127"/>
            </a:endParaRPr>
          </a:p>
        </p:txBody>
      </p:sp>
      <p:sp>
        <p:nvSpPr>
          <p:cNvPr id="9" name="Rectangle 31">
            <a:extLst>
              <a:ext uri="{FF2B5EF4-FFF2-40B4-BE49-F238E27FC236}">
                <a16:creationId xmlns:a16="http://schemas.microsoft.com/office/drawing/2014/main" id="{068610AD-6C61-0E96-E3D0-08C993E007E1}"/>
              </a:ext>
            </a:extLst>
          </p:cNvPr>
          <p:cNvSpPr/>
          <p:nvPr/>
        </p:nvSpPr>
        <p:spPr>
          <a:xfrm>
            <a:off x="9531185" y="3324416"/>
            <a:ext cx="17023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b="1" dirty="0">
                <a:solidFill>
                  <a:srgbClr val="1773D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현재</a:t>
            </a:r>
            <a:endParaRPr lang="en-US" b="1" dirty="0">
              <a:solidFill>
                <a:srgbClr val="1773D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 SemiBold" panose="020F0502020204030203" pitchFamily="34" charset="0"/>
            </a:endParaRPr>
          </a:p>
        </p:txBody>
      </p:sp>
      <p:sp>
        <p:nvSpPr>
          <p:cNvPr id="10" name="Rectangle 32">
            <a:extLst>
              <a:ext uri="{FF2B5EF4-FFF2-40B4-BE49-F238E27FC236}">
                <a16:creationId xmlns:a16="http://schemas.microsoft.com/office/drawing/2014/main" id="{904810C0-3711-94CA-ED67-22E1C3BF80DE}"/>
              </a:ext>
            </a:extLst>
          </p:cNvPr>
          <p:cNvSpPr/>
          <p:nvPr/>
        </p:nvSpPr>
        <p:spPr>
          <a:xfrm>
            <a:off x="9531185" y="2719917"/>
            <a:ext cx="2256003" cy="52931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모니터링 프로세스를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한 홈 화면 구성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</p:txBody>
      </p:sp>
      <p:sp>
        <p:nvSpPr>
          <p:cNvPr id="14" name="Rectangle 38">
            <a:extLst>
              <a:ext uri="{FF2B5EF4-FFF2-40B4-BE49-F238E27FC236}">
                <a16:creationId xmlns:a16="http://schemas.microsoft.com/office/drawing/2014/main" id="{24DACF6A-1990-897F-3FB4-AA62D80E82F4}"/>
              </a:ext>
            </a:extLst>
          </p:cNvPr>
          <p:cNvSpPr/>
          <p:nvPr/>
        </p:nvSpPr>
        <p:spPr>
          <a:xfrm>
            <a:off x="2196938" y="4159467"/>
            <a:ext cx="17023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초기시작</a:t>
            </a:r>
            <a:endParaRPr lang="en-US" sz="16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 SemiBold" panose="020F0502020204030203" pitchFamily="34" charset="0"/>
            </a:endParaRP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B4113DFA-5692-0B4F-A95E-99D1507046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088" y="639763"/>
            <a:ext cx="628650" cy="431800"/>
          </a:xfrm>
        </p:spPr>
        <p:txBody>
          <a:bodyPr>
            <a:no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D8D8"/>
              </a:clrFrom>
              <a:clrTo>
                <a:srgbClr val="FFD8D8">
                  <a:alpha val="0"/>
                </a:srgbClr>
              </a:clrTo>
            </a:clrChange>
          </a:blip>
          <a:srcRect l="-130" t="-723" r="1529" b="2314"/>
          <a:stretch/>
        </p:blipFill>
        <p:spPr>
          <a:xfrm>
            <a:off x="677262" y="1617993"/>
            <a:ext cx="2509897" cy="1992576"/>
          </a:xfrm>
          <a:prstGeom prst="rect">
            <a:avLst/>
          </a:prstGeom>
          <a:ln w="57150">
            <a:solidFill>
              <a:srgbClr val="020082"/>
            </a:solidFill>
          </a:ln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904810C0-3711-94CA-ED67-22E1C3BF80DE}"/>
              </a:ext>
            </a:extLst>
          </p:cNvPr>
          <p:cNvSpPr/>
          <p:nvPr/>
        </p:nvSpPr>
        <p:spPr>
          <a:xfrm>
            <a:off x="1328738" y="4470863"/>
            <a:ext cx="2606426" cy="52931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업무를 중심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구현한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 형태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 화면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218" y="4018794"/>
            <a:ext cx="2672613" cy="1933788"/>
          </a:xfrm>
          <a:prstGeom prst="rect">
            <a:avLst/>
          </a:prstGeom>
          <a:ln w="57150">
            <a:solidFill>
              <a:srgbClr val="1773D3"/>
            </a:solidFill>
          </a:ln>
        </p:spPr>
      </p:pic>
      <p:sp>
        <p:nvSpPr>
          <p:cNvPr id="34" name="제목 1">
            <a:extLst>
              <a:ext uri="{FF2B5EF4-FFF2-40B4-BE49-F238E27FC236}">
                <a16:creationId xmlns:a16="http://schemas.microsoft.com/office/drawing/2014/main" id="{7F4DF186-EF3C-759D-C485-60E1EF51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63" y="677195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646457" y="732594"/>
            <a:ext cx="1535998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수정사항</a:t>
            </a:r>
            <a:endParaRPr lang="ko-KR" altLang="ko-KR" sz="12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431479" y="3516812"/>
            <a:ext cx="556145" cy="420747"/>
            <a:chOff x="6182455" y="3515221"/>
            <a:chExt cx="556145" cy="420747"/>
          </a:xfrm>
        </p:grpSpPr>
        <p:sp>
          <p:nvSpPr>
            <p:cNvPr id="36" name="Oval 28">
              <a:extLst>
                <a:ext uri="{FF2B5EF4-FFF2-40B4-BE49-F238E27FC236}">
                  <a16:creationId xmlns:a16="http://schemas.microsoft.com/office/drawing/2014/main" id="{EA10D7A8-C51B-D8D9-D535-FBD80F6AAD2F}"/>
                </a:ext>
              </a:extLst>
            </p:cNvPr>
            <p:cNvSpPr/>
            <p:nvPr/>
          </p:nvSpPr>
          <p:spPr>
            <a:xfrm>
              <a:off x="6182455" y="3713647"/>
              <a:ext cx="183600" cy="1836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  <a:effectLst>
              <a:outerShdw blurRad="12700" dist="127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3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39" name="원호 38"/>
            <p:cNvSpPr/>
            <p:nvPr/>
          </p:nvSpPr>
          <p:spPr>
            <a:xfrm rot="16200000">
              <a:off x="6296054" y="3493423"/>
              <a:ext cx="420747" cy="464344"/>
            </a:xfrm>
            <a:prstGeom prst="arc">
              <a:avLst>
                <a:gd name="adj1" fmla="val 15900882"/>
                <a:gd name="adj2" fmla="val 0"/>
              </a:avLst>
            </a:prstGeom>
            <a:ln w="38100">
              <a:solidFill>
                <a:srgbClr val="094198"/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Rectangle 38">
            <a:extLst>
              <a:ext uri="{FF2B5EF4-FFF2-40B4-BE49-F238E27FC236}">
                <a16:creationId xmlns:a16="http://schemas.microsoft.com/office/drawing/2014/main" id="{24DACF6A-1990-897F-3FB4-AA62D80E82F4}"/>
              </a:ext>
            </a:extLst>
          </p:cNvPr>
          <p:cNvSpPr/>
          <p:nvPr/>
        </p:nvSpPr>
        <p:spPr>
          <a:xfrm>
            <a:off x="5887419" y="4159467"/>
            <a:ext cx="17023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부가 기능 배제</a:t>
            </a:r>
            <a:endParaRPr lang="en-US" sz="1600" b="1" dirty="0">
              <a:solidFill>
                <a:srgbClr val="09419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 SemiBold" panose="020F0502020204030203" pitchFamily="34" charset="0"/>
            </a:endParaRPr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904810C0-3711-94CA-ED67-22E1C3BF80DE}"/>
              </a:ext>
            </a:extLst>
          </p:cNvPr>
          <p:cNvSpPr/>
          <p:nvPr/>
        </p:nvSpPr>
        <p:spPr>
          <a:xfrm>
            <a:off x="5101379" y="4471326"/>
            <a:ext cx="3027399" cy="24923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기사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날씨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등 부가적인 컴포넌트 삭제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24" y="2875813"/>
            <a:ext cx="737883" cy="737883"/>
          </a:xfrm>
          <a:prstGeom prst="rect">
            <a:avLst/>
          </a:prstGeom>
        </p:spPr>
      </p:pic>
      <p:sp>
        <p:nvSpPr>
          <p:cNvPr id="51" name="Oval 28">
            <a:extLst>
              <a:ext uri="{FF2B5EF4-FFF2-40B4-BE49-F238E27FC236}">
                <a16:creationId xmlns:a16="http://schemas.microsoft.com/office/drawing/2014/main" id="{EA10D7A8-C51B-D8D9-D535-FBD80F6AAD2F}"/>
              </a:ext>
            </a:extLst>
          </p:cNvPr>
          <p:cNvSpPr/>
          <p:nvPr/>
        </p:nvSpPr>
        <p:spPr>
          <a:xfrm>
            <a:off x="3396416" y="3718959"/>
            <a:ext cx="183600" cy="183600"/>
          </a:xfrm>
          <a:prstGeom prst="ellipse">
            <a:avLst/>
          </a:prstGeom>
          <a:solidFill>
            <a:srgbClr val="020082"/>
          </a:solidFill>
          <a:ln w="6350">
            <a:noFill/>
          </a:ln>
          <a:effectLst>
            <a:outerShdw blurRad="12700" dist="127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endParaRPr lang="en-US" sz="13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472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045E4C1-C57C-0AD7-EB85-A49437B9A4B8}"/>
              </a:ext>
            </a:extLst>
          </p:cNvPr>
          <p:cNvSpPr/>
          <p:nvPr/>
        </p:nvSpPr>
        <p:spPr>
          <a:xfrm>
            <a:off x="468627" y="1291199"/>
            <a:ext cx="12645382" cy="6159936"/>
          </a:xfrm>
          <a:prstGeom prst="roundRect">
            <a:avLst>
              <a:gd name="adj" fmla="val 4328"/>
            </a:avLst>
          </a:prstGeom>
          <a:solidFill>
            <a:srgbClr val="FBFBFB"/>
          </a:solidFill>
          <a:ln>
            <a:solidFill>
              <a:srgbClr val="FBFBF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C781BF7-169D-B34C-2DB2-C47A363CD2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677" y="639626"/>
            <a:ext cx="628247" cy="43143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CCDB65-D0A1-7272-9C2B-B9B9811A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659022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자체평가 의견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D1EB0-ED5F-3D3C-8BEA-E5BE2CC87549}"/>
              </a:ext>
            </a:extLst>
          </p:cNvPr>
          <p:cNvSpPr txBox="1"/>
          <p:nvPr/>
        </p:nvSpPr>
        <p:spPr>
          <a:xfrm>
            <a:off x="522690" y="1298651"/>
            <a:ext cx="25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1773D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9.8 / 10 </a:t>
            </a:r>
            <a:r>
              <a:rPr lang="ko-KR" altLang="en-US" sz="3200" b="1" dirty="0">
                <a:solidFill>
                  <a:srgbClr val="1773D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C409D-8496-6CDF-68E1-1CD3E7970701}"/>
              </a:ext>
            </a:extLst>
          </p:cNvPr>
          <p:cNvSpPr txBox="1"/>
          <p:nvPr/>
        </p:nvSpPr>
        <p:spPr>
          <a:xfrm>
            <a:off x="1863128" y="2572218"/>
            <a:ext cx="310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선박 건조 현황 시각화</a:t>
            </a:r>
            <a:endParaRPr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1BAB8-8CE4-D0E2-E491-E3C3F80C665F}"/>
              </a:ext>
            </a:extLst>
          </p:cNvPr>
          <p:cNvSpPr txBox="1"/>
          <p:nvPr/>
        </p:nvSpPr>
        <p:spPr>
          <a:xfrm>
            <a:off x="1863128" y="2875203"/>
            <a:ext cx="2965422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호선별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건조 현황에서 현재 진행 중인 프로세스 단계에 대한 시각화 처리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079B40-3C2A-5610-AC57-29542B0AFF89}"/>
              </a:ext>
            </a:extLst>
          </p:cNvPr>
          <p:cNvGrpSpPr/>
          <p:nvPr/>
        </p:nvGrpSpPr>
        <p:grpSpPr>
          <a:xfrm>
            <a:off x="1014800" y="2660132"/>
            <a:ext cx="763559" cy="763559"/>
            <a:chOff x="795403" y="2363648"/>
            <a:chExt cx="763559" cy="763559"/>
          </a:xfrm>
        </p:grpSpPr>
        <p:sp>
          <p:nvSpPr>
            <p:cNvPr id="10" name="Round Diagonal Corner Rectangle 4">
              <a:extLst>
                <a:ext uri="{FF2B5EF4-FFF2-40B4-BE49-F238E27FC236}">
                  <a16:creationId xmlns:a16="http://schemas.microsoft.com/office/drawing/2014/main" id="{B9F8254F-A421-B7A5-35F6-2D5E2D842137}"/>
                </a:ext>
              </a:extLst>
            </p:cNvPr>
            <p:cNvSpPr/>
            <p:nvPr/>
          </p:nvSpPr>
          <p:spPr>
            <a:xfrm>
              <a:off x="795403" y="2363648"/>
              <a:ext cx="763559" cy="76355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73822DC0-528D-C8FF-39B6-DAF041A34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883" y="2578529"/>
              <a:ext cx="320598" cy="321892"/>
            </a:xfrm>
            <a:custGeom>
              <a:avLst/>
              <a:gdLst>
                <a:gd name="T0" fmla="*/ 79 w 105"/>
                <a:gd name="T1" fmla="*/ 57 h 105"/>
                <a:gd name="T2" fmla="*/ 105 w 105"/>
                <a:gd name="T3" fmla="*/ 29 h 105"/>
                <a:gd name="T4" fmla="*/ 102 w 105"/>
                <a:gd name="T5" fmla="*/ 17 h 105"/>
                <a:gd name="T6" fmla="*/ 99 w 105"/>
                <a:gd name="T7" fmla="*/ 12 h 105"/>
                <a:gd name="T8" fmla="*/ 80 w 105"/>
                <a:gd name="T9" fmla="*/ 31 h 105"/>
                <a:gd name="T10" fmla="*/ 74 w 105"/>
                <a:gd name="T11" fmla="*/ 25 h 105"/>
                <a:gd name="T12" fmla="*/ 93 w 105"/>
                <a:gd name="T13" fmla="*/ 6 h 105"/>
                <a:gd name="T14" fmla="*/ 88 w 105"/>
                <a:gd name="T15" fmla="*/ 4 h 105"/>
                <a:gd name="T16" fmla="*/ 77 w 105"/>
                <a:gd name="T17" fmla="*/ 1 h 105"/>
                <a:gd name="T18" fmla="*/ 49 w 105"/>
                <a:gd name="T19" fmla="*/ 29 h 105"/>
                <a:gd name="T20" fmla="*/ 49 w 105"/>
                <a:gd name="T21" fmla="*/ 34 h 105"/>
                <a:gd name="T22" fmla="*/ 44 w 105"/>
                <a:gd name="T23" fmla="*/ 39 h 105"/>
                <a:gd name="T24" fmla="*/ 28 w 105"/>
                <a:gd name="T25" fmla="*/ 23 h 105"/>
                <a:gd name="T26" fmla="*/ 29 w 105"/>
                <a:gd name="T27" fmla="*/ 12 h 105"/>
                <a:gd name="T28" fmla="*/ 10 w 105"/>
                <a:gd name="T29" fmla="*/ 0 h 105"/>
                <a:gd name="T30" fmla="*/ 0 w 105"/>
                <a:gd name="T31" fmla="*/ 10 h 105"/>
                <a:gd name="T32" fmla="*/ 11 w 105"/>
                <a:gd name="T33" fmla="*/ 29 h 105"/>
                <a:gd name="T34" fmla="*/ 22 w 105"/>
                <a:gd name="T35" fmla="*/ 29 h 105"/>
                <a:gd name="T36" fmla="*/ 38 w 105"/>
                <a:gd name="T37" fmla="*/ 45 h 105"/>
                <a:gd name="T38" fmla="*/ 5 w 105"/>
                <a:gd name="T39" fmla="*/ 78 h 105"/>
                <a:gd name="T40" fmla="*/ 1 w 105"/>
                <a:gd name="T41" fmla="*/ 89 h 105"/>
                <a:gd name="T42" fmla="*/ 5 w 105"/>
                <a:gd name="T43" fmla="*/ 101 h 105"/>
                <a:gd name="T44" fmla="*/ 17 w 105"/>
                <a:gd name="T45" fmla="*/ 105 h 105"/>
                <a:gd name="T46" fmla="*/ 28 w 105"/>
                <a:gd name="T47" fmla="*/ 101 h 105"/>
                <a:gd name="T48" fmla="*/ 53 w 105"/>
                <a:gd name="T49" fmla="*/ 76 h 105"/>
                <a:gd name="T50" fmla="*/ 77 w 105"/>
                <a:gd name="T51" fmla="*/ 101 h 105"/>
                <a:gd name="T52" fmla="*/ 89 w 105"/>
                <a:gd name="T53" fmla="*/ 105 h 105"/>
                <a:gd name="T54" fmla="*/ 100 w 105"/>
                <a:gd name="T55" fmla="*/ 101 h 105"/>
                <a:gd name="T56" fmla="*/ 105 w 105"/>
                <a:gd name="T57" fmla="*/ 89 h 105"/>
                <a:gd name="T58" fmla="*/ 100 w 105"/>
                <a:gd name="T59" fmla="*/ 78 h 105"/>
                <a:gd name="T60" fmla="*/ 79 w 105"/>
                <a:gd name="T61" fmla="*/ 57 h 105"/>
                <a:gd name="T62" fmla="*/ 15 w 105"/>
                <a:gd name="T63" fmla="*/ 21 h 105"/>
                <a:gd name="T64" fmla="*/ 10 w 105"/>
                <a:gd name="T65" fmla="*/ 12 h 105"/>
                <a:gd name="T66" fmla="*/ 11 w 105"/>
                <a:gd name="T67" fmla="*/ 10 h 105"/>
                <a:gd name="T68" fmla="*/ 20 w 105"/>
                <a:gd name="T69" fmla="*/ 16 h 105"/>
                <a:gd name="T70" fmla="*/ 20 w 105"/>
                <a:gd name="T71" fmla="*/ 20 h 105"/>
                <a:gd name="T72" fmla="*/ 19 w 105"/>
                <a:gd name="T73" fmla="*/ 21 h 105"/>
                <a:gd name="T74" fmla="*/ 15 w 105"/>
                <a:gd name="T75" fmla="*/ 21 h 105"/>
                <a:gd name="T76" fmla="*/ 22 w 105"/>
                <a:gd name="T77" fmla="*/ 95 h 105"/>
                <a:gd name="T78" fmla="*/ 11 w 105"/>
                <a:gd name="T79" fmla="*/ 95 h 105"/>
                <a:gd name="T80" fmla="*/ 9 w 105"/>
                <a:gd name="T81" fmla="*/ 89 h 105"/>
                <a:gd name="T82" fmla="*/ 11 w 105"/>
                <a:gd name="T83" fmla="*/ 84 h 105"/>
                <a:gd name="T84" fmla="*/ 58 w 105"/>
                <a:gd name="T85" fmla="*/ 37 h 105"/>
                <a:gd name="T86" fmla="*/ 57 w 105"/>
                <a:gd name="T87" fmla="*/ 35 h 105"/>
                <a:gd name="T88" fmla="*/ 57 w 105"/>
                <a:gd name="T89" fmla="*/ 29 h 105"/>
                <a:gd name="T90" fmla="*/ 77 w 105"/>
                <a:gd name="T91" fmla="*/ 9 h 105"/>
                <a:gd name="T92" fmla="*/ 79 w 105"/>
                <a:gd name="T93" fmla="*/ 10 h 105"/>
                <a:gd name="T94" fmla="*/ 63 w 105"/>
                <a:gd name="T95" fmla="*/ 25 h 105"/>
                <a:gd name="T96" fmla="*/ 80 w 105"/>
                <a:gd name="T97" fmla="*/ 42 h 105"/>
                <a:gd name="T98" fmla="*/ 96 w 105"/>
                <a:gd name="T99" fmla="*/ 26 h 105"/>
                <a:gd name="T100" fmla="*/ 97 w 105"/>
                <a:gd name="T101" fmla="*/ 29 h 105"/>
                <a:gd name="T102" fmla="*/ 71 w 105"/>
                <a:gd name="T103" fmla="*/ 49 h 105"/>
                <a:gd name="T104" fmla="*/ 69 w 105"/>
                <a:gd name="T105" fmla="*/ 48 h 105"/>
                <a:gd name="T106" fmla="*/ 22 w 105"/>
                <a:gd name="T107" fmla="*/ 95 h 105"/>
                <a:gd name="T108" fmla="*/ 94 w 105"/>
                <a:gd name="T109" fmla="*/ 95 h 105"/>
                <a:gd name="T110" fmla="*/ 83 w 105"/>
                <a:gd name="T111" fmla="*/ 95 h 105"/>
                <a:gd name="T112" fmla="*/ 58 w 105"/>
                <a:gd name="T113" fmla="*/ 70 h 105"/>
                <a:gd name="T114" fmla="*/ 70 w 105"/>
                <a:gd name="T115" fmla="*/ 59 h 105"/>
                <a:gd name="T116" fmla="*/ 94 w 105"/>
                <a:gd name="T117" fmla="*/ 84 h 105"/>
                <a:gd name="T118" fmla="*/ 97 w 105"/>
                <a:gd name="T119" fmla="*/ 89 h 105"/>
                <a:gd name="T120" fmla="*/ 94 w 105"/>
                <a:gd name="T121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05">
                  <a:moveTo>
                    <a:pt x="79" y="57"/>
                  </a:moveTo>
                  <a:cubicBezTo>
                    <a:pt x="93" y="56"/>
                    <a:pt x="105" y="44"/>
                    <a:pt x="105" y="29"/>
                  </a:cubicBezTo>
                  <a:cubicBezTo>
                    <a:pt x="105" y="25"/>
                    <a:pt x="104" y="21"/>
                    <a:pt x="102" y="17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4" y="2"/>
                    <a:pt x="81" y="1"/>
                    <a:pt x="77" y="1"/>
                  </a:cubicBezTo>
                  <a:cubicBezTo>
                    <a:pt x="61" y="1"/>
                    <a:pt x="49" y="14"/>
                    <a:pt x="49" y="29"/>
                  </a:cubicBezTo>
                  <a:cubicBezTo>
                    <a:pt x="49" y="31"/>
                    <a:pt x="49" y="33"/>
                    <a:pt x="49" y="34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2" y="81"/>
                    <a:pt x="1" y="85"/>
                    <a:pt x="1" y="89"/>
                  </a:cubicBezTo>
                  <a:cubicBezTo>
                    <a:pt x="1" y="94"/>
                    <a:pt x="2" y="98"/>
                    <a:pt x="5" y="101"/>
                  </a:cubicBezTo>
                  <a:cubicBezTo>
                    <a:pt x="8" y="104"/>
                    <a:pt x="12" y="105"/>
                    <a:pt x="17" y="105"/>
                  </a:cubicBezTo>
                  <a:cubicBezTo>
                    <a:pt x="21" y="105"/>
                    <a:pt x="25" y="104"/>
                    <a:pt x="28" y="101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0" y="104"/>
                    <a:pt x="84" y="105"/>
                    <a:pt x="89" y="105"/>
                  </a:cubicBezTo>
                  <a:cubicBezTo>
                    <a:pt x="93" y="105"/>
                    <a:pt x="97" y="104"/>
                    <a:pt x="100" y="101"/>
                  </a:cubicBezTo>
                  <a:cubicBezTo>
                    <a:pt x="103" y="98"/>
                    <a:pt x="105" y="94"/>
                    <a:pt x="105" y="89"/>
                  </a:cubicBezTo>
                  <a:cubicBezTo>
                    <a:pt x="105" y="85"/>
                    <a:pt x="103" y="81"/>
                    <a:pt x="100" y="78"/>
                  </a:cubicBezTo>
                  <a:cubicBezTo>
                    <a:pt x="99" y="77"/>
                    <a:pt x="87" y="65"/>
                    <a:pt x="79" y="57"/>
                  </a:cubicBezTo>
                  <a:close/>
                  <a:moveTo>
                    <a:pt x="15" y="21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5" y="21"/>
                  </a:lnTo>
                  <a:close/>
                  <a:moveTo>
                    <a:pt x="22" y="95"/>
                  </a:moveTo>
                  <a:cubicBezTo>
                    <a:pt x="19" y="98"/>
                    <a:pt x="14" y="98"/>
                    <a:pt x="11" y="95"/>
                  </a:cubicBezTo>
                  <a:cubicBezTo>
                    <a:pt x="9" y="94"/>
                    <a:pt x="9" y="92"/>
                    <a:pt x="9" y="89"/>
                  </a:cubicBezTo>
                  <a:cubicBezTo>
                    <a:pt x="9" y="87"/>
                    <a:pt x="9" y="85"/>
                    <a:pt x="11" y="84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3"/>
                    <a:pt x="57" y="31"/>
                    <a:pt x="57" y="29"/>
                  </a:cubicBezTo>
                  <a:cubicBezTo>
                    <a:pt x="57" y="18"/>
                    <a:pt x="66" y="9"/>
                    <a:pt x="77" y="9"/>
                  </a:cubicBezTo>
                  <a:cubicBezTo>
                    <a:pt x="77" y="9"/>
                    <a:pt x="78" y="9"/>
                    <a:pt x="79" y="1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7" y="27"/>
                    <a:pt x="97" y="28"/>
                    <a:pt x="97" y="29"/>
                  </a:cubicBezTo>
                  <a:cubicBezTo>
                    <a:pt x="97" y="42"/>
                    <a:pt x="85" y="52"/>
                    <a:pt x="71" y="49"/>
                  </a:cubicBezTo>
                  <a:cubicBezTo>
                    <a:pt x="69" y="48"/>
                    <a:pt x="69" y="48"/>
                    <a:pt x="69" y="48"/>
                  </a:cubicBezTo>
                  <a:lnTo>
                    <a:pt x="22" y="95"/>
                  </a:lnTo>
                  <a:close/>
                  <a:moveTo>
                    <a:pt x="94" y="95"/>
                  </a:moveTo>
                  <a:cubicBezTo>
                    <a:pt x="91" y="98"/>
                    <a:pt x="86" y="98"/>
                    <a:pt x="83" y="95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6" y="66"/>
                    <a:pt x="93" y="83"/>
                    <a:pt x="94" y="84"/>
                  </a:cubicBezTo>
                  <a:cubicBezTo>
                    <a:pt x="96" y="85"/>
                    <a:pt x="97" y="87"/>
                    <a:pt x="97" y="89"/>
                  </a:cubicBezTo>
                  <a:cubicBezTo>
                    <a:pt x="97" y="92"/>
                    <a:pt x="96" y="94"/>
                    <a:pt x="94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323462-C6A9-CB06-AE65-C630B57F3985}"/>
              </a:ext>
            </a:extLst>
          </p:cNvPr>
          <p:cNvGrpSpPr/>
          <p:nvPr/>
        </p:nvGrpSpPr>
        <p:grpSpPr>
          <a:xfrm>
            <a:off x="5053278" y="2660132"/>
            <a:ext cx="763559" cy="763559"/>
            <a:chOff x="795403" y="3940500"/>
            <a:chExt cx="763559" cy="763559"/>
          </a:xfrm>
        </p:grpSpPr>
        <p:sp>
          <p:nvSpPr>
            <p:cNvPr id="13" name="Round Diagonal Corner Rectangle 4">
              <a:extLst>
                <a:ext uri="{FF2B5EF4-FFF2-40B4-BE49-F238E27FC236}">
                  <a16:creationId xmlns:a16="http://schemas.microsoft.com/office/drawing/2014/main" id="{50341E91-E125-C311-77BB-89D794D67A8A}"/>
                </a:ext>
              </a:extLst>
            </p:cNvPr>
            <p:cNvSpPr/>
            <p:nvPr/>
          </p:nvSpPr>
          <p:spPr>
            <a:xfrm>
              <a:off x="795403" y="3940500"/>
              <a:ext cx="763559" cy="763559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BA6A6631-DFE7-54AC-43ED-6BB7FE2524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883" y="4155381"/>
              <a:ext cx="320598" cy="321892"/>
            </a:xfrm>
            <a:custGeom>
              <a:avLst/>
              <a:gdLst>
                <a:gd name="T0" fmla="*/ 79 w 105"/>
                <a:gd name="T1" fmla="*/ 57 h 105"/>
                <a:gd name="T2" fmla="*/ 105 w 105"/>
                <a:gd name="T3" fmla="*/ 29 h 105"/>
                <a:gd name="T4" fmla="*/ 102 w 105"/>
                <a:gd name="T5" fmla="*/ 17 h 105"/>
                <a:gd name="T6" fmla="*/ 99 w 105"/>
                <a:gd name="T7" fmla="*/ 12 h 105"/>
                <a:gd name="T8" fmla="*/ 80 w 105"/>
                <a:gd name="T9" fmla="*/ 31 h 105"/>
                <a:gd name="T10" fmla="*/ 74 w 105"/>
                <a:gd name="T11" fmla="*/ 25 h 105"/>
                <a:gd name="T12" fmla="*/ 93 w 105"/>
                <a:gd name="T13" fmla="*/ 6 h 105"/>
                <a:gd name="T14" fmla="*/ 88 w 105"/>
                <a:gd name="T15" fmla="*/ 4 h 105"/>
                <a:gd name="T16" fmla="*/ 77 w 105"/>
                <a:gd name="T17" fmla="*/ 1 h 105"/>
                <a:gd name="T18" fmla="*/ 49 w 105"/>
                <a:gd name="T19" fmla="*/ 29 h 105"/>
                <a:gd name="T20" fmla="*/ 49 w 105"/>
                <a:gd name="T21" fmla="*/ 34 h 105"/>
                <a:gd name="T22" fmla="*/ 44 w 105"/>
                <a:gd name="T23" fmla="*/ 39 h 105"/>
                <a:gd name="T24" fmla="*/ 28 w 105"/>
                <a:gd name="T25" fmla="*/ 23 h 105"/>
                <a:gd name="T26" fmla="*/ 29 w 105"/>
                <a:gd name="T27" fmla="*/ 12 h 105"/>
                <a:gd name="T28" fmla="*/ 10 w 105"/>
                <a:gd name="T29" fmla="*/ 0 h 105"/>
                <a:gd name="T30" fmla="*/ 0 w 105"/>
                <a:gd name="T31" fmla="*/ 10 h 105"/>
                <a:gd name="T32" fmla="*/ 11 w 105"/>
                <a:gd name="T33" fmla="*/ 29 h 105"/>
                <a:gd name="T34" fmla="*/ 22 w 105"/>
                <a:gd name="T35" fmla="*/ 29 h 105"/>
                <a:gd name="T36" fmla="*/ 38 w 105"/>
                <a:gd name="T37" fmla="*/ 45 h 105"/>
                <a:gd name="T38" fmla="*/ 5 w 105"/>
                <a:gd name="T39" fmla="*/ 78 h 105"/>
                <a:gd name="T40" fmla="*/ 1 w 105"/>
                <a:gd name="T41" fmla="*/ 89 h 105"/>
                <a:gd name="T42" fmla="*/ 5 w 105"/>
                <a:gd name="T43" fmla="*/ 101 h 105"/>
                <a:gd name="T44" fmla="*/ 17 w 105"/>
                <a:gd name="T45" fmla="*/ 105 h 105"/>
                <a:gd name="T46" fmla="*/ 28 w 105"/>
                <a:gd name="T47" fmla="*/ 101 h 105"/>
                <a:gd name="T48" fmla="*/ 53 w 105"/>
                <a:gd name="T49" fmla="*/ 76 h 105"/>
                <a:gd name="T50" fmla="*/ 77 w 105"/>
                <a:gd name="T51" fmla="*/ 101 h 105"/>
                <a:gd name="T52" fmla="*/ 89 w 105"/>
                <a:gd name="T53" fmla="*/ 105 h 105"/>
                <a:gd name="T54" fmla="*/ 100 w 105"/>
                <a:gd name="T55" fmla="*/ 101 h 105"/>
                <a:gd name="T56" fmla="*/ 105 w 105"/>
                <a:gd name="T57" fmla="*/ 89 h 105"/>
                <a:gd name="T58" fmla="*/ 100 w 105"/>
                <a:gd name="T59" fmla="*/ 78 h 105"/>
                <a:gd name="T60" fmla="*/ 79 w 105"/>
                <a:gd name="T61" fmla="*/ 57 h 105"/>
                <a:gd name="T62" fmla="*/ 15 w 105"/>
                <a:gd name="T63" fmla="*/ 21 h 105"/>
                <a:gd name="T64" fmla="*/ 10 w 105"/>
                <a:gd name="T65" fmla="*/ 12 h 105"/>
                <a:gd name="T66" fmla="*/ 11 w 105"/>
                <a:gd name="T67" fmla="*/ 10 h 105"/>
                <a:gd name="T68" fmla="*/ 20 w 105"/>
                <a:gd name="T69" fmla="*/ 16 h 105"/>
                <a:gd name="T70" fmla="*/ 20 w 105"/>
                <a:gd name="T71" fmla="*/ 20 h 105"/>
                <a:gd name="T72" fmla="*/ 19 w 105"/>
                <a:gd name="T73" fmla="*/ 21 h 105"/>
                <a:gd name="T74" fmla="*/ 15 w 105"/>
                <a:gd name="T75" fmla="*/ 21 h 105"/>
                <a:gd name="T76" fmla="*/ 22 w 105"/>
                <a:gd name="T77" fmla="*/ 95 h 105"/>
                <a:gd name="T78" fmla="*/ 11 w 105"/>
                <a:gd name="T79" fmla="*/ 95 h 105"/>
                <a:gd name="T80" fmla="*/ 9 w 105"/>
                <a:gd name="T81" fmla="*/ 89 h 105"/>
                <a:gd name="T82" fmla="*/ 11 w 105"/>
                <a:gd name="T83" fmla="*/ 84 h 105"/>
                <a:gd name="T84" fmla="*/ 58 w 105"/>
                <a:gd name="T85" fmla="*/ 37 h 105"/>
                <a:gd name="T86" fmla="*/ 57 w 105"/>
                <a:gd name="T87" fmla="*/ 35 h 105"/>
                <a:gd name="T88" fmla="*/ 57 w 105"/>
                <a:gd name="T89" fmla="*/ 29 h 105"/>
                <a:gd name="T90" fmla="*/ 77 w 105"/>
                <a:gd name="T91" fmla="*/ 9 h 105"/>
                <a:gd name="T92" fmla="*/ 79 w 105"/>
                <a:gd name="T93" fmla="*/ 10 h 105"/>
                <a:gd name="T94" fmla="*/ 63 w 105"/>
                <a:gd name="T95" fmla="*/ 25 h 105"/>
                <a:gd name="T96" fmla="*/ 80 w 105"/>
                <a:gd name="T97" fmla="*/ 42 h 105"/>
                <a:gd name="T98" fmla="*/ 96 w 105"/>
                <a:gd name="T99" fmla="*/ 26 h 105"/>
                <a:gd name="T100" fmla="*/ 97 w 105"/>
                <a:gd name="T101" fmla="*/ 29 h 105"/>
                <a:gd name="T102" fmla="*/ 71 w 105"/>
                <a:gd name="T103" fmla="*/ 49 h 105"/>
                <a:gd name="T104" fmla="*/ 69 w 105"/>
                <a:gd name="T105" fmla="*/ 48 h 105"/>
                <a:gd name="T106" fmla="*/ 22 w 105"/>
                <a:gd name="T107" fmla="*/ 95 h 105"/>
                <a:gd name="T108" fmla="*/ 94 w 105"/>
                <a:gd name="T109" fmla="*/ 95 h 105"/>
                <a:gd name="T110" fmla="*/ 83 w 105"/>
                <a:gd name="T111" fmla="*/ 95 h 105"/>
                <a:gd name="T112" fmla="*/ 58 w 105"/>
                <a:gd name="T113" fmla="*/ 70 h 105"/>
                <a:gd name="T114" fmla="*/ 70 w 105"/>
                <a:gd name="T115" fmla="*/ 59 h 105"/>
                <a:gd name="T116" fmla="*/ 94 w 105"/>
                <a:gd name="T117" fmla="*/ 84 h 105"/>
                <a:gd name="T118" fmla="*/ 97 w 105"/>
                <a:gd name="T119" fmla="*/ 89 h 105"/>
                <a:gd name="T120" fmla="*/ 94 w 105"/>
                <a:gd name="T121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05">
                  <a:moveTo>
                    <a:pt x="79" y="57"/>
                  </a:moveTo>
                  <a:cubicBezTo>
                    <a:pt x="93" y="56"/>
                    <a:pt x="105" y="44"/>
                    <a:pt x="105" y="29"/>
                  </a:cubicBezTo>
                  <a:cubicBezTo>
                    <a:pt x="105" y="25"/>
                    <a:pt x="104" y="21"/>
                    <a:pt x="102" y="17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4" y="2"/>
                    <a:pt x="81" y="1"/>
                    <a:pt x="77" y="1"/>
                  </a:cubicBezTo>
                  <a:cubicBezTo>
                    <a:pt x="61" y="1"/>
                    <a:pt x="49" y="14"/>
                    <a:pt x="49" y="29"/>
                  </a:cubicBezTo>
                  <a:cubicBezTo>
                    <a:pt x="49" y="31"/>
                    <a:pt x="49" y="33"/>
                    <a:pt x="49" y="34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2" y="81"/>
                    <a:pt x="1" y="85"/>
                    <a:pt x="1" y="89"/>
                  </a:cubicBezTo>
                  <a:cubicBezTo>
                    <a:pt x="1" y="94"/>
                    <a:pt x="2" y="98"/>
                    <a:pt x="5" y="101"/>
                  </a:cubicBezTo>
                  <a:cubicBezTo>
                    <a:pt x="8" y="104"/>
                    <a:pt x="12" y="105"/>
                    <a:pt x="17" y="105"/>
                  </a:cubicBezTo>
                  <a:cubicBezTo>
                    <a:pt x="21" y="105"/>
                    <a:pt x="25" y="104"/>
                    <a:pt x="28" y="101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0" y="104"/>
                    <a:pt x="84" y="105"/>
                    <a:pt x="89" y="105"/>
                  </a:cubicBezTo>
                  <a:cubicBezTo>
                    <a:pt x="93" y="105"/>
                    <a:pt x="97" y="104"/>
                    <a:pt x="100" y="101"/>
                  </a:cubicBezTo>
                  <a:cubicBezTo>
                    <a:pt x="103" y="98"/>
                    <a:pt x="105" y="94"/>
                    <a:pt x="105" y="89"/>
                  </a:cubicBezTo>
                  <a:cubicBezTo>
                    <a:pt x="105" y="85"/>
                    <a:pt x="103" y="81"/>
                    <a:pt x="100" y="78"/>
                  </a:cubicBezTo>
                  <a:cubicBezTo>
                    <a:pt x="99" y="77"/>
                    <a:pt x="87" y="65"/>
                    <a:pt x="79" y="57"/>
                  </a:cubicBezTo>
                  <a:close/>
                  <a:moveTo>
                    <a:pt x="15" y="21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5" y="21"/>
                  </a:lnTo>
                  <a:close/>
                  <a:moveTo>
                    <a:pt x="22" y="95"/>
                  </a:moveTo>
                  <a:cubicBezTo>
                    <a:pt x="19" y="98"/>
                    <a:pt x="14" y="98"/>
                    <a:pt x="11" y="95"/>
                  </a:cubicBezTo>
                  <a:cubicBezTo>
                    <a:pt x="9" y="94"/>
                    <a:pt x="9" y="92"/>
                    <a:pt x="9" y="89"/>
                  </a:cubicBezTo>
                  <a:cubicBezTo>
                    <a:pt x="9" y="87"/>
                    <a:pt x="9" y="85"/>
                    <a:pt x="11" y="84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3"/>
                    <a:pt x="57" y="31"/>
                    <a:pt x="57" y="29"/>
                  </a:cubicBezTo>
                  <a:cubicBezTo>
                    <a:pt x="57" y="18"/>
                    <a:pt x="66" y="9"/>
                    <a:pt x="77" y="9"/>
                  </a:cubicBezTo>
                  <a:cubicBezTo>
                    <a:pt x="77" y="9"/>
                    <a:pt x="78" y="9"/>
                    <a:pt x="79" y="1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7" y="27"/>
                    <a:pt x="97" y="28"/>
                    <a:pt x="97" y="29"/>
                  </a:cubicBezTo>
                  <a:cubicBezTo>
                    <a:pt x="97" y="42"/>
                    <a:pt x="85" y="52"/>
                    <a:pt x="71" y="49"/>
                  </a:cubicBezTo>
                  <a:cubicBezTo>
                    <a:pt x="69" y="48"/>
                    <a:pt x="69" y="48"/>
                    <a:pt x="69" y="48"/>
                  </a:cubicBezTo>
                  <a:lnTo>
                    <a:pt x="22" y="95"/>
                  </a:lnTo>
                  <a:close/>
                  <a:moveTo>
                    <a:pt x="94" y="95"/>
                  </a:moveTo>
                  <a:cubicBezTo>
                    <a:pt x="91" y="98"/>
                    <a:pt x="86" y="98"/>
                    <a:pt x="83" y="95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6" y="66"/>
                    <a:pt x="93" y="83"/>
                    <a:pt x="94" y="84"/>
                  </a:cubicBezTo>
                  <a:cubicBezTo>
                    <a:pt x="96" y="85"/>
                    <a:pt x="97" y="87"/>
                    <a:pt x="97" y="89"/>
                  </a:cubicBezTo>
                  <a:cubicBezTo>
                    <a:pt x="97" y="92"/>
                    <a:pt x="96" y="94"/>
                    <a:pt x="94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5EDE8E-4B33-0665-E0C2-3356F7A55E16}"/>
              </a:ext>
            </a:extLst>
          </p:cNvPr>
          <p:cNvGrpSpPr/>
          <p:nvPr/>
        </p:nvGrpSpPr>
        <p:grpSpPr>
          <a:xfrm>
            <a:off x="9060481" y="2660132"/>
            <a:ext cx="763559" cy="763559"/>
            <a:chOff x="795403" y="5512868"/>
            <a:chExt cx="763559" cy="763559"/>
          </a:xfrm>
        </p:grpSpPr>
        <p:sp>
          <p:nvSpPr>
            <p:cNvPr id="17" name="Round Diagonal Corner Rectangle 4">
              <a:extLst>
                <a:ext uri="{FF2B5EF4-FFF2-40B4-BE49-F238E27FC236}">
                  <a16:creationId xmlns:a16="http://schemas.microsoft.com/office/drawing/2014/main" id="{B4CAA61B-C282-FFBD-11CD-8D5C2F768E27}"/>
                </a:ext>
              </a:extLst>
            </p:cNvPr>
            <p:cNvSpPr/>
            <p:nvPr/>
          </p:nvSpPr>
          <p:spPr>
            <a:xfrm>
              <a:off x="795403" y="5512868"/>
              <a:ext cx="763559" cy="763559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 41">
              <a:extLst>
                <a:ext uri="{FF2B5EF4-FFF2-40B4-BE49-F238E27FC236}">
                  <a16:creationId xmlns:a16="http://schemas.microsoft.com/office/drawing/2014/main" id="{850244FB-5188-6964-8A23-C586DAAA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883" y="5727749"/>
              <a:ext cx="320598" cy="321892"/>
            </a:xfrm>
            <a:custGeom>
              <a:avLst/>
              <a:gdLst>
                <a:gd name="T0" fmla="*/ 79 w 105"/>
                <a:gd name="T1" fmla="*/ 57 h 105"/>
                <a:gd name="T2" fmla="*/ 105 w 105"/>
                <a:gd name="T3" fmla="*/ 29 h 105"/>
                <a:gd name="T4" fmla="*/ 102 w 105"/>
                <a:gd name="T5" fmla="*/ 17 h 105"/>
                <a:gd name="T6" fmla="*/ 99 w 105"/>
                <a:gd name="T7" fmla="*/ 12 h 105"/>
                <a:gd name="T8" fmla="*/ 80 w 105"/>
                <a:gd name="T9" fmla="*/ 31 h 105"/>
                <a:gd name="T10" fmla="*/ 74 w 105"/>
                <a:gd name="T11" fmla="*/ 25 h 105"/>
                <a:gd name="T12" fmla="*/ 93 w 105"/>
                <a:gd name="T13" fmla="*/ 6 h 105"/>
                <a:gd name="T14" fmla="*/ 88 w 105"/>
                <a:gd name="T15" fmla="*/ 4 h 105"/>
                <a:gd name="T16" fmla="*/ 77 w 105"/>
                <a:gd name="T17" fmla="*/ 1 h 105"/>
                <a:gd name="T18" fmla="*/ 49 w 105"/>
                <a:gd name="T19" fmla="*/ 29 h 105"/>
                <a:gd name="T20" fmla="*/ 49 w 105"/>
                <a:gd name="T21" fmla="*/ 34 h 105"/>
                <a:gd name="T22" fmla="*/ 44 w 105"/>
                <a:gd name="T23" fmla="*/ 39 h 105"/>
                <a:gd name="T24" fmla="*/ 28 w 105"/>
                <a:gd name="T25" fmla="*/ 23 h 105"/>
                <a:gd name="T26" fmla="*/ 29 w 105"/>
                <a:gd name="T27" fmla="*/ 12 h 105"/>
                <a:gd name="T28" fmla="*/ 10 w 105"/>
                <a:gd name="T29" fmla="*/ 0 h 105"/>
                <a:gd name="T30" fmla="*/ 0 w 105"/>
                <a:gd name="T31" fmla="*/ 10 h 105"/>
                <a:gd name="T32" fmla="*/ 11 w 105"/>
                <a:gd name="T33" fmla="*/ 29 h 105"/>
                <a:gd name="T34" fmla="*/ 22 w 105"/>
                <a:gd name="T35" fmla="*/ 29 h 105"/>
                <a:gd name="T36" fmla="*/ 38 w 105"/>
                <a:gd name="T37" fmla="*/ 45 h 105"/>
                <a:gd name="T38" fmla="*/ 5 w 105"/>
                <a:gd name="T39" fmla="*/ 78 h 105"/>
                <a:gd name="T40" fmla="*/ 1 w 105"/>
                <a:gd name="T41" fmla="*/ 89 h 105"/>
                <a:gd name="T42" fmla="*/ 5 w 105"/>
                <a:gd name="T43" fmla="*/ 101 h 105"/>
                <a:gd name="T44" fmla="*/ 17 w 105"/>
                <a:gd name="T45" fmla="*/ 105 h 105"/>
                <a:gd name="T46" fmla="*/ 28 w 105"/>
                <a:gd name="T47" fmla="*/ 101 h 105"/>
                <a:gd name="T48" fmla="*/ 53 w 105"/>
                <a:gd name="T49" fmla="*/ 76 h 105"/>
                <a:gd name="T50" fmla="*/ 77 w 105"/>
                <a:gd name="T51" fmla="*/ 101 h 105"/>
                <a:gd name="T52" fmla="*/ 89 w 105"/>
                <a:gd name="T53" fmla="*/ 105 h 105"/>
                <a:gd name="T54" fmla="*/ 100 w 105"/>
                <a:gd name="T55" fmla="*/ 101 h 105"/>
                <a:gd name="T56" fmla="*/ 105 w 105"/>
                <a:gd name="T57" fmla="*/ 89 h 105"/>
                <a:gd name="T58" fmla="*/ 100 w 105"/>
                <a:gd name="T59" fmla="*/ 78 h 105"/>
                <a:gd name="T60" fmla="*/ 79 w 105"/>
                <a:gd name="T61" fmla="*/ 57 h 105"/>
                <a:gd name="T62" fmla="*/ 15 w 105"/>
                <a:gd name="T63" fmla="*/ 21 h 105"/>
                <a:gd name="T64" fmla="*/ 10 w 105"/>
                <a:gd name="T65" fmla="*/ 12 h 105"/>
                <a:gd name="T66" fmla="*/ 11 w 105"/>
                <a:gd name="T67" fmla="*/ 10 h 105"/>
                <a:gd name="T68" fmla="*/ 20 w 105"/>
                <a:gd name="T69" fmla="*/ 16 h 105"/>
                <a:gd name="T70" fmla="*/ 20 w 105"/>
                <a:gd name="T71" fmla="*/ 20 h 105"/>
                <a:gd name="T72" fmla="*/ 19 w 105"/>
                <a:gd name="T73" fmla="*/ 21 h 105"/>
                <a:gd name="T74" fmla="*/ 15 w 105"/>
                <a:gd name="T75" fmla="*/ 21 h 105"/>
                <a:gd name="T76" fmla="*/ 22 w 105"/>
                <a:gd name="T77" fmla="*/ 95 h 105"/>
                <a:gd name="T78" fmla="*/ 11 w 105"/>
                <a:gd name="T79" fmla="*/ 95 h 105"/>
                <a:gd name="T80" fmla="*/ 9 w 105"/>
                <a:gd name="T81" fmla="*/ 89 h 105"/>
                <a:gd name="T82" fmla="*/ 11 w 105"/>
                <a:gd name="T83" fmla="*/ 84 h 105"/>
                <a:gd name="T84" fmla="*/ 58 w 105"/>
                <a:gd name="T85" fmla="*/ 37 h 105"/>
                <a:gd name="T86" fmla="*/ 57 w 105"/>
                <a:gd name="T87" fmla="*/ 35 h 105"/>
                <a:gd name="T88" fmla="*/ 57 w 105"/>
                <a:gd name="T89" fmla="*/ 29 h 105"/>
                <a:gd name="T90" fmla="*/ 77 w 105"/>
                <a:gd name="T91" fmla="*/ 9 h 105"/>
                <a:gd name="T92" fmla="*/ 79 w 105"/>
                <a:gd name="T93" fmla="*/ 10 h 105"/>
                <a:gd name="T94" fmla="*/ 63 w 105"/>
                <a:gd name="T95" fmla="*/ 25 h 105"/>
                <a:gd name="T96" fmla="*/ 80 w 105"/>
                <a:gd name="T97" fmla="*/ 42 h 105"/>
                <a:gd name="T98" fmla="*/ 96 w 105"/>
                <a:gd name="T99" fmla="*/ 26 h 105"/>
                <a:gd name="T100" fmla="*/ 97 w 105"/>
                <a:gd name="T101" fmla="*/ 29 h 105"/>
                <a:gd name="T102" fmla="*/ 71 w 105"/>
                <a:gd name="T103" fmla="*/ 49 h 105"/>
                <a:gd name="T104" fmla="*/ 69 w 105"/>
                <a:gd name="T105" fmla="*/ 48 h 105"/>
                <a:gd name="T106" fmla="*/ 22 w 105"/>
                <a:gd name="T107" fmla="*/ 95 h 105"/>
                <a:gd name="T108" fmla="*/ 94 w 105"/>
                <a:gd name="T109" fmla="*/ 95 h 105"/>
                <a:gd name="T110" fmla="*/ 83 w 105"/>
                <a:gd name="T111" fmla="*/ 95 h 105"/>
                <a:gd name="T112" fmla="*/ 58 w 105"/>
                <a:gd name="T113" fmla="*/ 70 h 105"/>
                <a:gd name="T114" fmla="*/ 70 w 105"/>
                <a:gd name="T115" fmla="*/ 59 h 105"/>
                <a:gd name="T116" fmla="*/ 94 w 105"/>
                <a:gd name="T117" fmla="*/ 84 h 105"/>
                <a:gd name="T118" fmla="*/ 97 w 105"/>
                <a:gd name="T119" fmla="*/ 89 h 105"/>
                <a:gd name="T120" fmla="*/ 94 w 105"/>
                <a:gd name="T121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05">
                  <a:moveTo>
                    <a:pt x="79" y="57"/>
                  </a:moveTo>
                  <a:cubicBezTo>
                    <a:pt x="93" y="56"/>
                    <a:pt x="105" y="44"/>
                    <a:pt x="105" y="29"/>
                  </a:cubicBezTo>
                  <a:cubicBezTo>
                    <a:pt x="105" y="25"/>
                    <a:pt x="104" y="21"/>
                    <a:pt x="102" y="17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4" y="2"/>
                    <a:pt x="81" y="1"/>
                    <a:pt x="77" y="1"/>
                  </a:cubicBezTo>
                  <a:cubicBezTo>
                    <a:pt x="61" y="1"/>
                    <a:pt x="49" y="14"/>
                    <a:pt x="49" y="29"/>
                  </a:cubicBezTo>
                  <a:cubicBezTo>
                    <a:pt x="49" y="31"/>
                    <a:pt x="49" y="33"/>
                    <a:pt x="49" y="34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2" y="81"/>
                    <a:pt x="1" y="85"/>
                    <a:pt x="1" y="89"/>
                  </a:cubicBezTo>
                  <a:cubicBezTo>
                    <a:pt x="1" y="94"/>
                    <a:pt x="2" y="98"/>
                    <a:pt x="5" y="101"/>
                  </a:cubicBezTo>
                  <a:cubicBezTo>
                    <a:pt x="8" y="104"/>
                    <a:pt x="12" y="105"/>
                    <a:pt x="17" y="105"/>
                  </a:cubicBezTo>
                  <a:cubicBezTo>
                    <a:pt x="21" y="105"/>
                    <a:pt x="25" y="104"/>
                    <a:pt x="28" y="101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0" y="104"/>
                    <a:pt x="84" y="105"/>
                    <a:pt x="89" y="105"/>
                  </a:cubicBezTo>
                  <a:cubicBezTo>
                    <a:pt x="93" y="105"/>
                    <a:pt x="97" y="104"/>
                    <a:pt x="100" y="101"/>
                  </a:cubicBezTo>
                  <a:cubicBezTo>
                    <a:pt x="103" y="98"/>
                    <a:pt x="105" y="94"/>
                    <a:pt x="105" y="89"/>
                  </a:cubicBezTo>
                  <a:cubicBezTo>
                    <a:pt x="105" y="85"/>
                    <a:pt x="103" y="81"/>
                    <a:pt x="100" y="78"/>
                  </a:cubicBezTo>
                  <a:cubicBezTo>
                    <a:pt x="99" y="77"/>
                    <a:pt x="87" y="65"/>
                    <a:pt x="79" y="57"/>
                  </a:cubicBezTo>
                  <a:close/>
                  <a:moveTo>
                    <a:pt x="15" y="21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5" y="21"/>
                  </a:lnTo>
                  <a:close/>
                  <a:moveTo>
                    <a:pt x="22" y="95"/>
                  </a:moveTo>
                  <a:cubicBezTo>
                    <a:pt x="19" y="98"/>
                    <a:pt x="14" y="98"/>
                    <a:pt x="11" y="95"/>
                  </a:cubicBezTo>
                  <a:cubicBezTo>
                    <a:pt x="9" y="94"/>
                    <a:pt x="9" y="92"/>
                    <a:pt x="9" y="89"/>
                  </a:cubicBezTo>
                  <a:cubicBezTo>
                    <a:pt x="9" y="87"/>
                    <a:pt x="9" y="85"/>
                    <a:pt x="11" y="84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3"/>
                    <a:pt x="57" y="31"/>
                    <a:pt x="57" y="29"/>
                  </a:cubicBezTo>
                  <a:cubicBezTo>
                    <a:pt x="57" y="18"/>
                    <a:pt x="66" y="9"/>
                    <a:pt x="77" y="9"/>
                  </a:cubicBezTo>
                  <a:cubicBezTo>
                    <a:pt x="77" y="9"/>
                    <a:pt x="78" y="9"/>
                    <a:pt x="79" y="1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7" y="27"/>
                    <a:pt x="97" y="28"/>
                    <a:pt x="97" y="29"/>
                  </a:cubicBezTo>
                  <a:cubicBezTo>
                    <a:pt x="97" y="42"/>
                    <a:pt x="85" y="52"/>
                    <a:pt x="71" y="49"/>
                  </a:cubicBezTo>
                  <a:cubicBezTo>
                    <a:pt x="69" y="48"/>
                    <a:pt x="69" y="48"/>
                    <a:pt x="69" y="48"/>
                  </a:cubicBezTo>
                  <a:lnTo>
                    <a:pt x="22" y="95"/>
                  </a:lnTo>
                  <a:close/>
                  <a:moveTo>
                    <a:pt x="94" y="95"/>
                  </a:moveTo>
                  <a:cubicBezTo>
                    <a:pt x="91" y="98"/>
                    <a:pt x="86" y="98"/>
                    <a:pt x="83" y="95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6" y="66"/>
                    <a:pt x="93" y="83"/>
                    <a:pt x="94" y="84"/>
                  </a:cubicBezTo>
                  <a:cubicBezTo>
                    <a:pt x="96" y="85"/>
                    <a:pt x="97" y="87"/>
                    <a:pt x="97" y="89"/>
                  </a:cubicBezTo>
                  <a:cubicBezTo>
                    <a:pt x="97" y="92"/>
                    <a:pt x="96" y="94"/>
                    <a:pt x="94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6F8124-5A44-056F-6D43-41FF4E650119}"/>
              </a:ext>
            </a:extLst>
          </p:cNvPr>
          <p:cNvSpPr txBox="1"/>
          <p:nvPr/>
        </p:nvSpPr>
        <p:spPr>
          <a:xfrm>
            <a:off x="5955948" y="2574375"/>
            <a:ext cx="310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작업량 예측</a:t>
            </a:r>
            <a:endParaRPr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B98583-A328-C7CC-7B71-AFCE63DC5A8A}"/>
              </a:ext>
            </a:extLst>
          </p:cNvPr>
          <p:cNvSpPr txBox="1"/>
          <p:nvPr/>
        </p:nvSpPr>
        <p:spPr>
          <a:xfrm>
            <a:off x="5955948" y="2877360"/>
            <a:ext cx="2965422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시계열 데이터를 기반으로 한 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12개월 간 작업량 예측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1BC356-5763-4FF6-7EF6-2F0CF31C56DA}"/>
              </a:ext>
            </a:extLst>
          </p:cNvPr>
          <p:cNvSpPr txBox="1"/>
          <p:nvPr/>
        </p:nvSpPr>
        <p:spPr>
          <a:xfrm>
            <a:off x="9950115" y="2572218"/>
            <a:ext cx="310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SHAP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98D347-13B3-BA29-1F29-A99FCEB508F8}"/>
              </a:ext>
            </a:extLst>
          </p:cNvPr>
          <p:cNvSpPr txBox="1"/>
          <p:nvPr/>
        </p:nvSpPr>
        <p:spPr>
          <a:xfrm>
            <a:off x="9950115" y="2875203"/>
            <a:ext cx="2965422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데이터 발생에 있어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데이터 컬럼별 기여도 분석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276E43-035D-3A93-CC6E-A7874935E553}"/>
              </a:ext>
            </a:extLst>
          </p:cNvPr>
          <p:cNvSpPr/>
          <p:nvPr/>
        </p:nvSpPr>
        <p:spPr>
          <a:xfrm>
            <a:off x="985669" y="1937756"/>
            <a:ext cx="1544602" cy="46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잘한 부분</a:t>
            </a:r>
            <a:r>
              <a:rPr lang="en-US" altLang="ko-KR" b="1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b="1" dirty="0">
              <a:solidFill>
                <a:srgbClr val="0200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387AD3-8F19-1AD3-C344-8A8A9310C00C}"/>
              </a:ext>
            </a:extLst>
          </p:cNvPr>
          <p:cNvSpPr/>
          <p:nvPr/>
        </p:nvSpPr>
        <p:spPr>
          <a:xfrm>
            <a:off x="1014800" y="1971390"/>
            <a:ext cx="1484015" cy="410444"/>
          </a:xfrm>
          <a:prstGeom prst="rect">
            <a:avLst/>
          </a:prstGeom>
          <a:solidFill>
            <a:srgbClr val="4472C4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9D7BD6-7255-8ECC-9CEF-FCFD401A2635}"/>
              </a:ext>
            </a:extLst>
          </p:cNvPr>
          <p:cNvSpPr txBox="1"/>
          <p:nvPr/>
        </p:nvSpPr>
        <p:spPr>
          <a:xfrm>
            <a:off x="1060752" y="3686212"/>
            <a:ext cx="238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개선점 및 보완점</a:t>
            </a:r>
            <a:r>
              <a:rPr lang="en-US" altLang="ko-KR" b="1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＂</a:t>
            </a:r>
            <a:endParaRPr lang="ko-KR" altLang="en-US" b="1" dirty="0">
              <a:solidFill>
                <a:srgbClr val="0200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8E576E-85FD-9C90-782A-DC149ED73FF4}"/>
              </a:ext>
            </a:extLst>
          </p:cNvPr>
          <p:cNvSpPr/>
          <p:nvPr/>
        </p:nvSpPr>
        <p:spPr>
          <a:xfrm>
            <a:off x="1013851" y="3648657"/>
            <a:ext cx="2380622" cy="410444"/>
          </a:xfrm>
          <a:prstGeom prst="rect">
            <a:avLst/>
          </a:prstGeom>
          <a:solidFill>
            <a:srgbClr val="4472C4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2A07D876-61FF-7AED-D082-DC64FF672236}"/>
              </a:ext>
            </a:extLst>
          </p:cNvPr>
          <p:cNvSpPr/>
          <p:nvPr/>
        </p:nvSpPr>
        <p:spPr>
          <a:xfrm>
            <a:off x="2566711" y="4758905"/>
            <a:ext cx="288614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패스워드 찾기 기능 추가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7B82A6B-BB4E-A51E-ABC4-B7B934F1424B}"/>
              </a:ext>
            </a:extLst>
          </p:cNvPr>
          <p:cNvSpPr/>
          <p:nvPr/>
        </p:nvSpPr>
        <p:spPr>
          <a:xfrm>
            <a:off x="2566711" y="4445174"/>
            <a:ext cx="20563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패스워드 찾기 </a:t>
            </a:r>
            <a:endParaRPr lang="en-US" altLang="ko-KR" sz="1600" dirty="0">
              <a:solidFill>
                <a:srgbClr val="094198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A7749201-45EB-5514-B458-F0225F431242}"/>
              </a:ext>
            </a:extLst>
          </p:cNvPr>
          <p:cNvSpPr/>
          <p:nvPr/>
        </p:nvSpPr>
        <p:spPr>
          <a:xfrm>
            <a:off x="2557389" y="6147371"/>
            <a:ext cx="3946588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12개월 간 작업량 예측 그래프에서 직영 부서별로 작업량 예측할 수 있도록 기능 세분화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직영 부서별 수행 가능 작업량 표시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01E17A7A-15AA-479E-1D81-853405F1B438}"/>
              </a:ext>
            </a:extLst>
          </p:cNvPr>
          <p:cNvSpPr/>
          <p:nvPr/>
        </p:nvSpPr>
        <p:spPr>
          <a:xfrm>
            <a:off x="2557390" y="5841481"/>
            <a:ext cx="25398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1773D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부서별 수행 가능 작업량</a:t>
            </a:r>
            <a:endParaRPr lang="en-US" altLang="ko-KR" sz="1600" dirty="0">
              <a:solidFill>
                <a:srgbClr val="1773D3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2CD44C0-02E1-1D2B-6B4E-4D6F79917398}"/>
              </a:ext>
            </a:extLst>
          </p:cNvPr>
          <p:cNvGrpSpPr/>
          <p:nvPr/>
        </p:nvGrpSpPr>
        <p:grpSpPr>
          <a:xfrm>
            <a:off x="1053280" y="5779030"/>
            <a:ext cx="1365499" cy="1365233"/>
            <a:chOff x="10345605" y="6218036"/>
            <a:chExt cx="1365499" cy="1365233"/>
          </a:xfrm>
        </p:grpSpPr>
        <p:sp>
          <p:nvSpPr>
            <p:cNvPr id="30" name="Rectangle: Rounded Corners 5">
              <a:extLst>
                <a:ext uri="{FF2B5EF4-FFF2-40B4-BE49-F238E27FC236}">
                  <a16:creationId xmlns:a16="http://schemas.microsoft.com/office/drawing/2014/main" id="{6FE8BEE7-EDD6-F683-949B-9DB83ECB78AA}"/>
                </a:ext>
              </a:extLst>
            </p:cNvPr>
            <p:cNvSpPr/>
            <p:nvPr/>
          </p:nvSpPr>
          <p:spPr>
            <a:xfrm>
              <a:off x="10345605" y="6218036"/>
              <a:ext cx="1365499" cy="1365233"/>
            </a:xfrm>
            <a:prstGeom prst="roundRect">
              <a:avLst>
                <a:gd name="adj" fmla="val 952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aphic 81">
              <a:extLst>
                <a:ext uri="{FF2B5EF4-FFF2-40B4-BE49-F238E27FC236}">
                  <a16:creationId xmlns:a16="http://schemas.microsoft.com/office/drawing/2014/main" id="{89E5DF48-044E-E6DD-1074-A42D51231BE4}"/>
                </a:ext>
              </a:extLst>
            </p:cNvPr>
            <p:cNvGrpSpPr/>
            <p:nvPr/>
          </p:nvGrpSpPr>
          <p:grpSpPr>
            <a:xfrm>
              <a:off x="10780841" y="6598104"/>
              <a:ext cx="633638" cy="633638"/>
              <a:chOff x="7386650" y="1095880"/>
              <a:chExt cx="566627" cy="566627"/>
            </a:xfrm>
            <a:solidFill>
              <a:schemeClr val="bg1"/>
            </a:solidFill>
          </p:grpSpPr>
          <p:sp>
            <p:nvSpPr>
              <p:cNvPr id="36" name="Freeform: Shape 84">
                <a:extLst>
                  <a:ext uri="{FF2B5EF4-FFF2-40B4-BE49-F238E27FC236}">
                    <a16:creationId xmlns:a16="http://schemas.microsoft.com/office/drawing/2014/main" id="{6457B8FC-0AD3-BE5A-54E8-B3E1AA85BF1E}"/>
                  </a:ext>
                </a:extLst>
              </p:cNvPr>
              <p:cNvSpPr/>
              <p:nvPr/>
            </p:nvSpPr>
            <p:spPr>
              <a:xfrm>
                <a:off x="7386650" y="1095880"/>
                <a:ext cx="566627" cy="566627"/>
              </a:xfrm>
              <a:custGeom>
                <a:avLst/>
                <a:gdLst>
                  <a:gd name="connsiteX0" fmla="*/ 556888 w 566627"/>
                  <a:gd name="connsiteY0" fmla="*/ 302791 h 566627"/>
                  <a:gd name="connsiteX1" fmla="*/ 538296 w 566627"/>
                  <a:gd name="connsiteY1" fmla="*/ 304562 h 566627"/>
                  <a:gd name="connsiteX2" fmla="*/ 479862 w 566627"/>
                  <a:gd name="connsiteY2" fmla="*/ 348830 h 566627"/>
                  <a:gd name="connsiteX3" fmla="*/ 456843 w 566627"/>
                  <a:gd name="connsiteY3" fmla="*/ 350600 h 566627"/>
                  <a:gd name="connsiteX4" fmla="*/ 456843 w 566627"/>
                  <a:gd name="connsiteY4" fmla="*/ 375390 h 566627"/>
                  <a:gd name="connsiteX5" fmla="*/ 465697 w 566627"/>
                  <a:gd name="connsiteY5" fmla="*/ 384244 h 566627"/>
                  <a:gd name="connsiteX6" fmla="*/ 488716 w 566627"/>
                  <a:gd name="connsiteY6" fmla="*/ 386015 h 566627"/>
                  <a:gd name="connsiteX7" fmla="*/ 531213 w 566627"/>
                  <a:gd name="connsiteY7" fmla="*/ 354142 h 566627"/>
                  <a:gd name="connsiteX8" fmla="*/ 531213 w 566627"/>
                  <a:gd name="connsiteY8" fmla="*/ 513506 h 566627"/>
                  <a:gd name="connsiteX9" fmla="*/ 513506 w 566627"/>
                  <a:gd name="connsiteY9" fmla="*/ 531213 h 566627"/>
                  <a:gd name="connsiteX10" fmla="*/ 460384 w 566627"/>
                  <a:gd name="connsiteY10" fmla="*/ 531213 h 566627"/>
                  <a:gd name="connsiteX11" fmla="*/ 442677 w 566627"/>
                  <a:gd name="connsiteY11" fmla="*/ 531213 h 566627"/>
                  <a:gd name="connsiteX12" fmla="*/ 424970 w 566627"/>
                  <a:gd name="connsiteY12" fmla="*/ 513506 h 566627"/>
                  <a:gd name="connsiteX13" fmla="*/ 424970 w 566627"/>
                  <a:gd name="connsiteY13" fmla="*/ 53121 h 566627"/>
                  <a:gd name="connsiteX14" fmla="*/ 371849 w 566627"/>
                  <a:gd name="connsiteY14" fmla="*/ 0 h 566627"/>
                  <a:gd name="connsiteX15" fmla="*/ 53121 w 566627"/>
                  <a:gd name="connsiteY15" fmla="*/ 0 h 566627"/>
                  <a:gd name="connsiteX16" fmla="*/ 0 w 566627"/>
                  <a:gd name="connsiteY16" fmla="*/ 53121 h 566627"/>
                  <a:gd name="connsiteX17" fmla="*/ 0 w 566627"/>
                  <a:gd name="connsiteY17" fmla="*/ 513506 h 566627"/>
                  <a:gd name="connsiteX18" fmla="*/ 53121 w 566627"/>
                  <a:gd name="connsiteY18" fmla="*/ 566627 h 566627"/>
                  <a:gd name="connsiteX19" fmla="*/ 442677 w 566627"/>
                  <a:gd name="connsiteY19" fmla="*/ 566627 h 566627"/>
                  <a:gd name="connsiteX20" fmla="*/ 460384 w 566627"/>
                  <a:gd name="connsiteY20" fmla="*/ 566627 h 566627"/>
                  <a:gd name="connsiteX21" fmla="*/ 513506 w 566627"/>
                  <a:gd name="connsiteY21" fmla="*/ 566627 h 566627"/>
                  <a:gd name="connsiteX22" fmla="*/ 566627 w 566627"/>
                  <a:gd name="connsiteY22" fmla="*/ 513506 h 566627"/>
                  <a:gd name="connsiteX23" fmla="*/ 566627 w 566627"/>
                  <a:gd name="connsiteY23" fmla="*/ 318728 h 566627"/>
                  <a:gd name="connsiteX24" fmla="*/ 556888 w 566627"/>
                  <a:gd name="connsiteY24" fmla="*/ 302791 h 566627"/>
                  <a:gd name="connsiteX25" fmla="*/ 35414 w 566627"/>
                  <a:gd name="connsiteY25" fmla="*/ 513506 h 566627"/>
                  <a:gd name="connsiteX26" fmla="*/ 35414 w 566627"/>
                  <a:gd name="connsiteY26" fmla="*/ 53121 h 566627"/>
                  <a:gd name="connsiteX27" fmla="*/ 53121 w 566627"/>
                  <a:gd name="connsiteY27" fmla="*/ 35414 h 566627"/>
                  <a:gd name="connsiteX28" fmla="*/ 371849 w 566627"/>
                  <a:gd name="connsiteY28" fmla="*/ 35414 h 566627"/>
                  <a:gd name="connsiteX29" fmla="*/ 389556 w 566627"/>
                  <a:gd name="connsiteY29" fmla="*/ 53121 h 566627"/>
                  <a:gd name="connsiteX30" fmla="*/ 389556 w 566627"/>
                  <a:gd name="connsiteY30" fmla="*/ 513506 h 566627"/>
                  <a:gd name="connsiteX31" fmla="*/ 393098 w 566627"/>
                  <a:gd name="connsiteY31" fmla="*/ 531213 h 566627"/>
                  <a:gd name="connsiteX32" fmla="*/ 53121 w 566627"/>
                  <a:gd name="connsiteY32" fmla="*/ 531213 h 566627"/>
                  <a:gd name="connsiteX33" fmla="*/ 35414 w 566627"/>
                  <a:gd name="connsiteY33" fmla="*/ 513506 h 56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66627" h="566627">
                    <a:moveTo>
                      <a:pt x="556888" y="302791"/>
                    </a:moveTo>
                    <a:cubicBezTo>
                      <a:pt x="550691" y="300135"/>
                      <a:pt x="543608" y="300135"/>
                      <a:pt x="538296" y="304562"/>
                    </a:cubicBezTo>
                    <a:lnTo>
                      <a:pt x="479862" y="348830"/>
                    </a:lnTo>
                    <a:cubicBezTo>
                      <a:pt x="472779" y="343518"/>
                      <a:pt x="463041" y="344403"/>
                      <a:pt x="456843" y="350600"/>
                    </a:cubicBezTo>
                    <a:cubicBezTo>
                      <a:pt x="449760" y="357683"/>
                      <a:pt x="449760" y="368308"/>
                      <a:pt x="456843" y="375390"/>
                    </a:cubicBezTo>
                    <a:lnTo>
                      <a:pt x="465697" y="384244"/>
                    </a:lnTo>
                    <a:cubicBezTo>
                      <a:pt x="471894" y="390441"/>
                      <a:pt x="481633" y="391327"/>
                      <a:pt x="488716" y="386015"/>
                    </a:cubicBezTo>
                    <a:lnTo>
                      <a:pt x="531213" y="354142"/>
                    </a:lnTo>
                    <a:lnTo>
                      <a:pt x="531213" y="513506"/>
                    </a:lnTo>
                    <a:cubicBezTo>
                      <a:pt x="531213" y="523245"/>
                      <a:pt x="523245" y="531213"/>
                      <a:pt x="513506" y="531213"/>
                    </a:cubicBezTo>
                    <a:lnTo>
                      <a:pt x="460384" y="531213"/>
                    </a:lnTo>
                    <a:lnTo>
                      <a:pt x="442677" y="531213"/>
                    </a:lnTo>
                    <a:cubicBezTo>
                      <a:pt x="432938" y="531213"/>
                      <a:pt x="424970" y="523245"/>
                      <a:pt x="424970" y="513506"/>
                    </a:cubicBezTo>
                    <a:lnTo>
                      <a:pt x="424970" y="53121"/>
                    </a:lnTo>
                    <a:cubicBezTo>
                      <a:pt x="424970" y="23905"/>
                      <a:pt x="401066" y="0"/>
                      <a:pt x="371849" y="0"/>
                    </a:cubicBezTo>
                    <a:lnTo>
                      <a:pt x="53121" y="0"/>
                    </a:lnTo>
                    <a:cubicBezTo>
                      <a:pt x="23905" y="0"/>
                      <a:pt x="0" y="23905"/>
                      <a:pt x="0" y="53121"/>
                    </a:cubicBezTo>
                    <a:lnTo>
                      <a:pt x="0" y="513506"/>
                    </a:lnTo>
                    <a:cubicBezTo>
                      <a:pt x="0" y="542722"/>
                      <a:pt x="23905" y="566627"/>
                      <a:pt x="53121" y="566627"/>
                    </a:cubicBezTo>
                    <a:lnTo>
                      <a:pt x="442677" y="566627"/>
                    </a:lnTo>
                    <a:lnTo>
                      <a:pt x="460384" y="566627"/>
                    </a:lnTo>
                    <a:lnTo>
                      <a:pt x="513506" y="566627"/>
                    </a:lnTo>
                    <a:cubicBezTo>
                      <a:pt x="542722" y="566627"/>
                      <a:pt x="566627" y="542722"/>
                      <a:pt x="566627" y="513506"/>
                    </a:cubicBezTo>
                    <a:lnTo>
                      <a:pt x="566627" y="318728"/>
                    </a:lnTo>
                    <a:cubicBezTo>
                      <a:pt x="566627" y="311645"/>
                      <a:pt x="563086" y="305447"/>
                      <a:pt x="556888" y="302791"/>
                    </a:cubicBezTo>
                    <a:close/>
                    <a:moveTo>
                      <a:pt x="35414" y="513506"/>
                    </a:moveTo>
                    <a:lnTo>
                      <a:pt x="35414" y="53121"/>
                    </a:lnTo>
                    <a:cubicBezTo>
                      <a:pt x="35414" y="43382"/>
                      <a:pt x="43382" y="35414"/>
                      <a:pt x="53121" y="35414"/>
                    </a:cubicBezTo>
                    <a:lnTo>
                      <a:pt x="371849" y="35414"/>
                    </a:lnTo>
                    <a:cubicBezTo>
                      <a:pt x="381588" y="35414"/>
                      <a:pt x="389556" y="43382"/>
                      <a:pt x="389556" y="53121"/>
                    </a:cubicBezTo>
                    <a:lnTo>
                      <a:pt x="389556" y="513506"/>
                    </a:lnTo>
                    <a:cubicBezTo>
                      <a:pt x="389556" y="519703"/>
                      <a:pt x="390441" y="525901"/>
                      <a:pt x="393098" y="531213"/>
                    </a:cubicBezTo>
                    <a:lnTo>
                      <a:pt x="53121" y="531213"/>
                    </a:lnTo>
                    <a:cubicBezTo>
                      <a:pt x="43382" y="531213"/>
                      <a:pt x="35414" y="523245"/>
                      <a:pt x="35414" y="513506"/>
                    </a:cubicBezTo>
                    <a:close/>
                  </a:path>
                </a:pathLst>
              </a:custGeom>
              <a:grpFill/>
              <a:ln w="8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32" dirty="0">
                  <a:solidFill>
                    <a:srgbClr val="777777"/>
                  </a:solidFill>
                </a:endParaRPr>
              </a:p>
            </p:txBody>
          </p:sp>
          <p:sp>
            <p:nvSpPr>
              <p:cNvPr id="37" name="Freeform: Shape 85">
                <a:extLst>
                  <a:ext uri="{FF2B5EF4-FFF2-40B4-BE49-F238E27FC236}">
                    <a16:creationId xmlns:a16="http://schemas.microsoft.com/office/drawing/2014/main" id="{B8FDDBB5-633A-5FB3-BAD8-3EE203CC54C3}"/>
                  </a:ext>
                </a:extLst>
              </p:cNvPr>
              <p:cNvSpPr/>
              <p:nvPr/>
            </p:nvSpPr>
            <p:spPr>
              <a:xfrm>
                <a:off x="7448624" y="1405754"/>
                <a:ext cx="115096" cy="35414"/>
              </a:xfrm>
              <a:custGeom>
                <a:avLst/>
                <a:gdLst>
                  <a:gd name="connsiteX0" fmla="*/ 17707 w 115096"/>
                  <a:gd name="connsiteY0" fmla="*/ 35414 h 35414"/>
                  <a:gd name="connsiteX1" fmla="*/ 97389 w 115096"/>
                  <a:gd name="connsiteY1" fmla="*/ 35414 h 35414"/>
                  <a:gd name="connsiteX2" fmla="*/ 115096 w 115096"/>
                  <a:gd name="connsiteY2" fmla="*/ 17707 h 35414"/>
                  <a:gd name="connsiteX3" fmla="*/ 97389 w 115096"/>
                  <a:gd name="connsiteY3" fmla="*/ 0 h 35414"/>
                  <a:gd name="connsiteX4" fmla="*/ 17707 w 115096"/>
                  <a:gd name="connsiteY4" fmla="*/ 0 h 35414"/>
                  <a:gd name="connsiteX5" fmla="*/ 0 w 115096"/>
                  <a:gd name="connsiteY5" fmla="*/ 17707 h 35414"/>
                  <a:gd name="connsiteX6" fmla="*/ 17707 w 115096"/>
                  <a:gd name="connsiteY6" fmla="*/ 35414 h 3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096" h="35414">
                    <a:moveTo>
                      <a:pt x="17707" y="35414"/>
                    </a:moveTo>
                    <a:lnTo>
                      <a:pt x="97389" y="35414"/>
                    </a:lnTo>
                    <a:cubicBezTo>
                      <a:pt x="107128" y="35414"/>
                      <a:pt x="115096" y="27446"/>
                      <a:pt x="115096" y="17707"/>
                    </a:cubicBezTo>
                    <a:cubicBezTo>
                      <a:pt x="115096" y="7968"/>
                      <a:pt x="107128" y="0"/>
                      <a:pt x="97389" y="0"/>
                    </a:cubicBezTo>
                    <a:lnTo>
                      <a:pt x="17707" y="0"/>
                    </a:lnTo>
                    <a:cubicBezTo>
                      <a:pt x="7968" y="0"/>
                      <a:pt x="0" y="7968"/>
                      <a:pt x="0" y="17707"/>
                    </a:cubicBezTo>
                    <a:cubicBezTo>
                      <a:pt x="0" y="27446"/>
                      <a:pt x="7968" y="35414"/>
                      <a:pt x="17707" y="35414"/>
                    </a:cubicBezTo>
                    <a:close/>
                  </a:path>
                </a:pathLst>
              </a:custGeom>
              <a:grpFill/>
              <a:ln w="8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32" dirty="0">
                  <a:solidFill>
                    <a:srgbClr val="777777"/>
                  </a:solidFill>
                </a:endParaRPr>
              </a:p>
            </p:txBody>
          </p:sp>
          <p:sp>
            <p:nvSpPr>
              <p:cNvPr id="38" name="Freeform: Shape 86">
                <a:extLst>
                  <a:ext uri="{FF2B5EF4-FFF2-40B4-BE49-F238E27FC236}">
                    <a16:creationId xmlns:a16="http://schemas.microsoft.com/office/drawing/2014/main" id="{337798E8-E30A-9ABE-05BB-F2651978B82A}"/>
                  </a:ext>
                </a:extLst>
              </p:cNvPr>
              <p:cNvSpPr/>
              <p:nvPr/>
            </p:nvSpPr>
            <p:spPr>
              <a:xfrm>
                <a:off x="7448624" y="1476582"/>
                <a:ext cx="301020" cy="35414"/>
              </a:xfrm>
              <a:custGeom>
                <a:avLst/>
                <a:gdLst>
                  <a:gd name="connsiteX0" fmla="*/ 283314 w 301020"/>
                  <a:gd name="connsiteY0" fmla="*/ 0 h 35414"/>
                  <a:gd name="connsiteX1" fmla="*/ 17707 w 301020"/>
                  <a:gd name="connsiteY1" fmla="*/ 0 h 35414"/>
                  <a:gd name="connsiteX2" fmla="*/ 0 w 301020"/>
                  <a:gd name="connsiteY2" fmla="*/ 17707 h 35414"/>
                  <a:gd name="connsiteX3" fmla="*/ 17707 w 301020"/>
                  <a:gd name="connsiteY3" fmla="*/ 35414 h 35414"/>
                  <a:gd name="connsiteX4" fmla="*/ 283314 w 301020"/>
                  <a:gd name="connsiteY4" fmla="*/ 35414 h 35414"/>
                  <a:gd name="connsiteX5" fmla="*/ 301021 w 301020"/>
                  <a:gd name="connsiteY5" fmla="*/ 17707 h 35414"/>
                  <a:gd name="connsiteX6" fmla="*/ 283314 w 301020"/>
                  <a:gd name="connsiteY6" fmla="*/ 0 h 3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1020" h="35414">
                    <a:moveTo>
                      <a:pt x="283314" y="0"/>
                    </a:moveTo>
                    <a:lnTo>
                      <a:pt x="17707" y="0"/>
                    </a:lnTo>
                    <a:cubicBezTo>
                      <a:pt x="7968" y="0"/>
                      <a:pt x="0" y="7968"/>
                      <a:pt x="0" y="17707"/>
                    </a:cubicBezTo>
                    <a:cubicBezTo>
                      <a:pt x="0" y="27446"/>
                      <a:pt x="7968" y="35414"/>
                      <a:pt x="17707" y="35414"/>
                    </a:cubicBezTo>
                    <a:lnTo>
                      <a:pt x="283314" y="35414"/>
                    </a:lnTo>
                    <a:cubicBezTo>
                      <a:pt x="293052" y="35414"/>
                      <a:pt x="301021" y="27446"/>
                      <a:pt x="301021" y="17707"/>
                    </a:cubicBezTo>
                    <a:cubicBezTo>
                      <a:pt x="301021" y="7968"/>
                      <a:pt x="293052" y="0"/>
                      <a:pt x="283314" y="0"/>
                    </a:cubicBezTo>
                    <a:close/>
                  </a:path>
                </a:pathLst>
              </a:custGeom>
              <a:grpFill/>
              <a:ln w="8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32" dirty="0">
                  <a:solidFill>
                    <a:srgbClr val="777777"/>
                  </a:solidFill>
                </a:endParaRPr>
              </a:p>
            </p:txBody>
          </p:sp>
          <p:sp>
            <p:nvSpPr>
              <p:cNvPr id="39" name="Freeform: Shape 87">
                <a:extLst>
                  <a:ext uri="{FF2B5EF4-FFF2-40B4-BE49-F238E27FC236}">
                    <a16:creationId xmlns:a16="http://schemas.microsoft.com/office/drawing/2014/main" id="{F30E39C7-D0F5-4BDD-65AE-571D6A144F7B}"/>
                  </a:ext>
                </a:extLst>
              </p:cNvPr>
              <p:cNvSpPr/>
              <p:nvPr/>
            </p:nvSpPr>
            <p:spPr>
              <a:xfrm>
                <a:off x="7448624" y="1547410"/>
                <a:ext cx="256752" cy="35414"/>
              </a:xfrm>
              <a:custGeom>
                <a:avLst/>
                <a:gdLst>
                  <a:gd name="connsiteX0" fmla="*/ 239046 w 256752"/>
                  <a:gd name="connsiteY0" fmla="*/ 0 h 35414"/>
                  <a:gd name="connsiteX1" fmla="*/ 17707 w 256752"/>
                  <a:gd name="connsiteY1" fmla="*/ 0 h 35414"/>
                  <a:gd name="connsiteX2" fmla="*/ 0 w 256752"/>
                  <a:gd name="connsiteY2" fmla="*/ 17707 h 35414"/>
                  <a:gd name="connsiteX3" fmla="*/ 17707 w 256752"/>
                  <a:gd name="connsiteY3" fmla="*/ 35414 h 35414"/>
                  <a:gd name="connsiteX4" fmla="*/ 239046 w 256752"/>
                  <a:gd name="connsiteY4" fmla="*/ 35414 h 35414"/>
                  <a:gd name="connsiteX5" fmla="*/ 256753 w 256752"/>
                  <a:gd name="connsiteY5" fmla="*/ 17707 h 35414"/>
                  <a:gd name="connsiteX6" fmla="*/ 239046 w 256752"/>
                  <a:gd name="connsiteY6" fmla="*/ 0 h 3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6752" h="35414">
                    <a:moveTo>
                      <a:pt x="239046" y="0"/>
                    </a:moveTo>
                    <a:lnTo>
                      <a:pt x="17707" y="0"/>
                    </a:lnTo>
                    <a:cubicBezTo>
                      <a:pt x="7968" y="0"/>
                      <a:pt x="0" y="7968"/>
                      <a:pt x="0" y="17707"/>
                    </a:cubicBezTo>
                    <a:cubicBezTo>
                      <a:pt x="0" y="27446"/>
                      <a:pt x="7968" y="35414"/>
                      <a:pt x="17707" y="35414"/>
                    </a:cubicBezTo>
                    <a:lnTo>
                      <a:pt x="239046" y="35414"/>
                    </a:lnTo>
                    <a:cubicBezTo>
                      <a:pt x="248785" y="35414"/>
                      <a:pt x="256753" y="27446"/>
                      <a:pt x="256753" y="17707"/>
                    </a:cubicBezTo>
                    <a:cubicBezTo>
                      <a:pt x="256753" y="7968"/>
                      <a:pt x="248785" y="0"/>
                      <a:pt x="239046" y="0"/>
                    </a:cubicBezTo>
                    <a:close/>
                  </a:path>
                </a:pathLst>
              </a:custGeom>
              <a:grpFill/>
              <a:ln w="8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32" dirty="0">
                  <a:solidFill>
                    <a:srgbClr val="777777"/>
                  </a:solidFill>
                </a:endParaRPr>
              </a:p>
            </p:txBody>
          </p:sp>
          <p:sp>
            <p:nvSpPr>
              <p:cNvPr id="40" name="Freeform: Shape 88">
                <a:extLst>
                  <a:ext uri="{FF2B5EF4-FFF2-40B4-BE49-F238E27FC236}">
                    <a16:creationId xmlns:a16="http://schemas.microsoft.com/office/drawing/2014/main" id="{078633A1-FA58-DB49-1DBC-52A7D1E51E82}"/>
                  </a:ext>
                </a:extLst>
              </p:cNvPr>
              <p:cNvSpPr/>
              <p:nvPr/>
            </p:nvSpPr>
            <p:spPr>
              <a:xfrm>
                <a:off x="7590281" y="1405754"/>
                <a:ext cx="70828" cy="35414"/>
              </a:xfrm>
              <a:custGeom>
                <a:avLst/>
                <a:gdLst>
                  <a:gd name="connsiteX0" fmla="*/ 53121 w 70828"/>
                  <a:gd name="connsiteY0" fmla="*/ 35414 h 35414"/>
                  <a:gd name="connsiteX1" fmla="*/ 70828 w 70828"/>
                  <a:gd name="connsiteY1" fmla="*/ 17707 h 35414"/>
                  <a:gd name="connsiteX2" fmla="*/ 53121 w 70828"/>
                  <a:gd name="connsiteY2" fmla="*/ 0 h 35414"/>
                  <a:gd name="connsiteX3" fmla="*/ 17707 w 70828"/>
                  <a:gd name="connsiteY3" fmla="*/ 0 h 35414"/>
                  <a:gd name="connsiteX4" fmla="*/ 0 w 70828"/>
                  <a:gd name="connsiteY4" fmla="*/ 17707 h 35414"/>
                  <a:gd name="connsiteX5" fmla="*/ 17707 w 70828"/>
                  <a:gd name="connsiteY5" fmla="*/ 35414 h 35414"/>
                  <a:gd name="connsiteX6" fmla="*/ 53121 w 70828"/>
                  <a:gd name="connsiteY6" fmla="*/ 35414 h 3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28" h="35414">
                    <a:moveTo>
                      <a:pt x="53121" y="35414"/>
                    </a:moveTo>
                    <a:cubicBezTo>
                      <a:pt x="62860" y="35414"/>
                      <a:pt x="70828" y="27446"/>
                      <a:pt x="70828" y="17707"/>
                    </a:cubicBezTo>
                    <a:cubicBezTo>
                      <a:pt x="70828" y="7968"/>
                      <a:pt x="62860" y="0"/>
                      <a:pt x="53121" y="0"/>
                    </a:cubicBezTo>
                    <a:lnTo>
                      <a:pt x="17707" y="0"/>
                    </a:lnTo>
                    <a:cubicBezTo>
                      <a:pt x="7968" y="0"/>
                      <a:pt x="0" y="7968"/>
                      <a:pt x="0" y="17707"/>
                    </a:cubicBezTo>
                    <a:cubicBezTo>
                      <a:pt x="0" y="27446"/>
                      <a:pt x="7968" y="35414"/>
                      <a:pt x="17707" y="35414"/>
                    </a:cubicBezTo>
                    <a:lnTo>
                      <a:pt x="53121" y="35414"/>
                    </a:lnTo>
                    <a:close/>
                  </a:path>
                </a:pathLst>
              </a:custGeom>
              <a:grpFill/>
              <a:ln w="8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32" dirty="0">
                  <a:solidFill>
                    <a:srgbClr val="777777"/>
                  </a:solidFill>
                </a:endParaRPr>
              </a:p>
            </p:txBody>
          </p:sp>
          <p:sp>
            <p:nvSpPr>
              <p:cNvPr id="41" name="Freeform: Shape 89">
                <a:extLst>
                  <a:ext uri="{FF2B5EF4-FFF2-40B4-BE49-F238E27FC236}">
                    <a16:creationId xmlns:a16="http://schemas.microsoft.com/office/drawing/2014/main" id="{CD5BA958-BB6E-1D44-8C3E-50CE78300C99}"/>
                  </a:ext>
                </a:extLst>
              </p:cNvPr>
              <p:cNvSpPr/>
              <p:nvPr/>
            </p:nvSpPr>
            <p:spPr>
              <a:xfrm>
                <a:off x="7448907" y="1157854"/>
                <a:ext cx="300738" cy="168217"/>
              </a:xfrm>
              <a:custGeom>
                <a:avLst/>
                <a:gdLst>
                  <a:gd name="connsiteX0" fmla="*/ 283031 w 300738"/>
                  <a:gd name="connsiteY0" fmla="*/ 0 h 168217"/>
                  <a:gd name="connsiteX1" fmla="*/ 185642 w 300738"/>
                  <a:gd name="connsiteY1" fmla="*/ 0 h 168217"/>
                  <a:gd name="connsiteX2" fmla="*/ 167935 w 300738"/>
                  <a:gd name="connsiteY2" fmla="*/ 17707 h 168217"/>
                  <a:gd name="connsiteX3" fmla="*/ 185642 w 300738"/>
                  <a:gd name="connsiteY3" fmla="*/ 35414 h 168217"/>
                  <a:gd name="connsiteX4" fmla="*/ 240534 w 300738"/>
                  <a:gd name="connsiteY4" fmla="*/ 35414 h 168217"/>
                  <a:gd name="connsiteX5" fmla="*/ 150228 w 300738"/>
                  <a:gd name="connsiteY5" fmla="*/ 125720 h 168217"/>
                  <a:gd name="connsiteX6" fmla="*/ 91795 w 300738"/>
                  <a:gd name="connsiteY6" fmla="*/ 67287 h 168217"/>
                  <a:gd name="connsiteX7" fmla="*/ 67890 w 300738"/>
                  <a:gd name="connsiteY7" fmla="*/ 66402 h 168217"/>
                  <a:gd name="connsiteX8" fmla="*/ 5915 w 300738"/>
                  <a:gd name="connsiteY8" fmla="*/ 119523 h 168217"/>
                  <a:gd name="connsiteX9" fmla="*/ 4144 w 300738"/>
                  <a:gd name="connsiteY9" fmla="*/ 144313 h 168217"/>
                  <a:gd name="connsiteX10" fmla="*/ 28934 w 300738"/>
                  <a:gd name="connsiteY10" fmla="*/ 146084 h 168217"/>
                  <a:gd name="connsiteX11" fmla="*/ 78514 w 300738"/>
                  <a:gd name="connsiteY11" fmla="*/ 103587 h 168217"/>
                  <a:gd name="connsiteX12" fmla="*/ 137833 w 300738"/>
                  <a:gd name="connsiteY12" fmla="*/ 162905 h 168217"/>
                  <a:gd name="connsiteX13" fmla="*/ 150228 w 300738"/>
                  <a:gd name="connsiteY13" fmla="*/ 168217 h 168217"/>
                  <a:gd name="connsiteX14" fmla="*/ 162623 w 300738"/>
                  <a:gd name="connsiteY14" fmla="*/ 162905 h 168217"/>
                  <a:gd name="connsiteX15" fmla="*/ 265324 w 300738"/>
                  <a:gd name="connsiteY15" fmla="*/ 60204 h 168217"/>
                  <a:gd name="connsiteX16" fmla="*/ 265324 w 300738"/>
                  <a:gd name="connsiteY16" fmla="*/ 115096 h 168217"/>
                  <a:gd name="connsiteX17" fmla="*/ 283031 w 300738"/>
                  <a:gd name="connsiteY17" fmla="*/ 132803 h 168217"/>
                  <a:gd name="connsiteX18" fmla="*/ 300738 w 300738"/>
                  <a:gd name="connsiteY18" fmla="*/ 115096 h 168217"/>
                  <a:gd name="connsiteX19" fmla="*/ 300738 w 300738"/>
                  <a:gd name="connsiteY19" fmla="*/ 17707 h 168217"/>
                  <a:gd name="connsiteX20" fmla="*/ 283031 w 300738"/>
                  <a:gd name="connsiteY20" fmla="*/ 0 h 16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00738" h="168217">
                    <a:moveTo>
                      <a:pt x="283031" y="0"/>
                    </a:moveTo>
                    <a:lnTo>
                      <a:pt x="185642" y="0"/>
                    </a:lnTo>
                    <a:cubicBezTo>
                      <a:pt x="175903" y="0"/>
                      <a:pt x="167935" y="7968"/>
                      <a:pt x="167935" y="17707"/>
                    </a:cubicBezTo>
                    <a:cubicBezTo>
                      <a:pt x="167935" y="27446"/>
                      <a:pt x="175903" y="35414"/>
                      <a:pt x="185642" y="35414"/>
                    </a:cubicBezTo>
                    <a:lnTo>
                      <a:pt x="240534" y="35414"/>
                    </a:lnTo>
                    <a:lnTo>
                      <a:pt x="150228" y="125720"/>
                    </a:lnTo>
                    <a:lnTo>
                      <a:pt x="91795" y="67287"/>
                    </a:lnTo>
                    <a:cubicBezTo>
                      <a:pt x="85597" y="61089"/>
                      <a:pt x="74973" y="60204"/>
                      <a:pt x="67890" y="66402"/>
                    </a:cubicBezTo>
                    <a:lnTo>
                      <a:pt x="5915" y="119523"/>
                    </a:lnTo>
                    <a:cubicBezTo>
                      <a:pt x="-1168" y="125720"/>
                      <a:pt x="-2053" y="137230"/>
                      <a:pt x="4144" y="144313"/>
                    </a:cubicBezTo>
                    <a:cubicBezTo>
                      <a:pt x="10342" y="151396"/>
                      <a:pt x="21852" y="152281"/>
                      <a:pt x="28934" y="146084"/>
                    </a:cubicBezTo>
                    <a:lnTo>
                      <a:pt x="78514" y="103587"/>
                    </a:lnTo>
                    <a:lnTo>
                      <a:pt x="137833" y="162905"/>
                    </a:lnTo>
                    <a:cubicBezTo>
                      <a:pt x="141374" y="166447"/>
                      <a:pt x="145801" y="168217"/>
                      <a:pt x="150228" y="168217"/>
                    </a:cubicBezTo>
                    <a:cubicBezTo>
                      <a:pt x="154655" y="168217"/>
                      <a:pt x="159082" y="166447"/>
                      <a:pt x="162623" y="162905"/>
                    </a:cubicBezTo>
                    <a:lnTo>
                      <a:pt x="265324" y="60204"/>
                    </a:lnTo>
                    <a:lnTo>
                      <a:pt x="265324" y="115096"/>
                    </a:lnTo>
                    <a:cubicBezTo>
                      <a:pt x="265324" y="124835"/>
                      <a:pt x="273292" y="132803"/>
                      <a:pt x="283031" y="132803"/>
                    </a:cubicBezTo>
                    <a:cubicBezTo>
                      <a:pt x="292770" y="132803"/>
                      <a:pt x="300738" y="124835"/>
                      <a:pt x="300738" y="115096"/>
                    </a:cubicBezTo>
                    <a:lnTo>
                      <a:pt x="300738" y="17707"/>
                    </a:lnTo>
                    <a:cubicBezTo>
                      <a:pt x="300738" y="7968"/>
                      <a:pt x="292770" y="0"/>
                      <a:pt x="283031" y="0"/>
                    </a:cubicBezTo>
                    <a:close/>
                  </a:path>
                </a:pathLst>
              </a:custGeom>
              <a:grpFill/>
              <a:ln w="8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32" dirty="0">
                  <a:solidFill>
                    <a:srgbClr val="777777"/>
                  </a:solidFill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0670E2C-EB8A-6FAB-976A-86EBCA2BEEA8}"/>
              </a:ext>
            </a:extLst>
          </p:cNvPr>
          <p:cNvGrpSpPr/>
          <p:nvPr/>
        </p:nvGrpSpPr>
        <p:grpSpPr>
          <a:xfrm>
            <a:off x="1053280" y="4223855"/>
            <a:ext cx="1386643" cy="1365233"/>
            <a:chOff x="10364735" y="4051895"/>
            <a:chExt cx="1386643" cy="1365233"/>
          </a:xfrm>
        </p:grpSpPr>
        <p:sp>
          <p:nvSpPr>
            <p:cNvPr id="29" name="Rectangle: Rounded Corners 3">
              <a:extLst>
                <a:ext uri="{FF2B5EF4-FFF2-40B4-BE49-F238E27FC236}">
                  <a16:creationId xmlns:a16="http://schemas.microsoft.com/office/drawing/2014/main" id="{B81AB859-92EA-595F-3C58-5D609632BDDA}"/>
                </a:ext>
              </a:extLst>
            </p:cNvPr>
            <p:cNvSpPr/>
            <p:nvPr/>
          </p:nvSpPr>
          <p:spPr>
            <a:xfrm>
              <a:off x="10364735" y="4051895"/>
              <a:ext cx="1386643" cy="1365233"/>
            </a:xfrm>
            <a:prstGeom prst="roundRect">
              <a:avLst>
                <a:gd name="adj" fmla="val 952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aphic 25">
              <a:extLst>
                <a:ext uri="{FF2B5EF4-FFF2-40B4-BE49-F238E27FC236}">
                  <a16:creationId xmlns:a16="http://schemas.microsoft.com/office/drawing/2014/main" id="{F96AAF23-ADA7-A6FD-5D8D-61B8D322DE11}"/>
                </a:ext>
              </a:extLst>
            </p:cNvPr>
            <p:cNvGrpSpPr/>
            <p:nvPr/>
          </p:nvGrpSpPr>
          <p:grpSpPr>
            <a:xfrm>
              <a:off x="10820442" y="4348389"/>
              <a:ext cx="554436" cy="633638"/>
              <a:chOff x="2070031" y="5195493"/>
              <a:chExt cx="495798" cy="566627"/>
            </a:xfrm>
            <a:solidFill>
              <a:schemeClr val="bg1"/>
            </a:solidFill>
          </p:grpSpPr>
          <p:sp>
            <p:nvSpPr>
              <p:cNvPr id="43" name="Freeform: Shape 109">
                <a:extLst>
                  <a:ext uri="{FF2B5EF4-FFF2-40B4-BE49-F238E27FC236}">
                    <a16:creationId xmlns:a16="http://schemas.microsoft.com/office/drawing/2014/main" id="{6B25BCBA-CB89-22C0-D558-BD9A575744EE}"/>
                  </a:ext>
                </a:extLst>
              </p:cNvPr>
              <p:cNvSpPr/>
              <p:nvPr/>
            </p:nvSpPr>
            <p:spPr>
              <a:xfrm>
                <a:off x="2132006" y="5363710"/>
                <a:ext cx="97389" cy="35414"/>
              </a:xfrm>
              <a:custGeom>
                <a:avLst/>
                <a:gdLst>
                  <a:gd name="connsiteX0" fmla="*/ 17707 w 97389"/>
                  <a:gd name="connsiteY0" fmla="*/ 35414 h 35414"/>
                  <a:gd name="connsiteX1" fmla="*/ 79682 w 97389"/>
                  <a:gd name="connsiteY1" fmla="*/ 35414 h 35414"/>
                  <a:gd name="connsiteX2" fmla="*/ 97389 w 97389"/>
                  <a:gd name="connsiteY2" fmla="*/ 17707 h 35414"/>
                  <a:gd name="connsiteX3" fmla="*/ 79682 w 97389"/>
                  <a:gd name="connsiteY3" fmla="*/ 0 h 35414"/>
                  <a:gd name="connsiteX4" fmla="*/ 17707 w 97389"/>
                  <a:gd name="connsiteY4" fmla="*/ 0 h 35414"/>
                  <a:gd name="connsiteX5" fmla="*/ 0 w 97389"/>
                  <a:gd name="connsiteY5" fmla="*/ 17707 h 35414"/>
                  <a:gd name="connsiteX6" fmla="*/ 17707 w 97389"/>
                  <a:gd name="connsiteY6" fmla="*/ 35414 h 3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89" h="35414">
                    <a:moveTo>
                      <a:pt x="17707" y="35414"/>
                    </a:moveTo>
                    <a:lnTo>
                      <a:pt x="79682" y="35414"/>
                    </a:lnTo>
                    <a:cubicBezTo>
                      <a:pt x="89421" y="35414"/>
                      <a:pt x="97389" y="27446"/>
                      <a:pt x="97389" y="17707"/>
                    </a:cubicBezTo>
                    <a:cubicBezTo>
                      <a:pt x="97389" y="7968"/>
                      <a:pt x="89421" y="0"/>
                      <a:pt x="79682" y="0"/>
                    </a:cubicBezTo>
                    <a:lnTo>
                      <a:pt x="17707" y="0"/>
                    </a:lnTo>
                    <a:cubicBezTo>
                      <a:pt x="7968" y="0"/>
                      <a:pt x="0" y="7968"/>
                      <a:pt x="0" y="17707"/>
                    </a:cubicBezTo>
                    <a:cubicBezTo>
                      <a:pt x="0" y="27446"/>
                      <a:pt x="7968" y="35414"/>
                      <a:pt x="17707" y="35414"/>
                    </a:cubicBezTo>
                    <a:close/>
                  </a:path>
                </a:pathLst>
              </a:custGeom>
              <a:grpFill/>
              <a:ln w="8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32" dirty="0">
                  <a:solidFill>
                    <a:srgbClr val="777777"/>
                  </a:solidFill>
                </a:endParaRPr>
              </a:p>
            </p:txBody>
          </p:sp>
          <p:sp>
            <p:nvSpPr>
              <p:cNvPr id="44" name="Freeform: Shape 110">
                <a:extLst>
                  <a:ext uri="{FF2B5EF4-FFF2-40B4-BE49-F238E27FC236}">
                    <a16:creationId xmlns:a16="http://schemas.microsoft.com/office/drawing/2014/main" id="{33EFF4C9-9990-725D-D922-69FE38051817}"/>
                  </a:ext>
                </a:extLst>
              </p:cNvPr>
              <p:cNvSpPr/>
              <p:nvPr/>
            </p:nvSpPr>
            <p:spPr>
              <a:xfrm>
                <a:off x="2132006" y="5505367"/>
                <a:ext cx="61974" cy="35414"/>
              </a:xfrm>
              <a:custGeom>
                <a:avLst/>
                <a:gdLst>
                  <a:gd name="connsiteX0" fmla="*/ 17707 w 61974"/>
                  <a:gd name="connsiteY0" fmla="*/ 35414 h 35414"/>
                  <a:gd name="connsiteX1" fmla="*/ 44268 w 61974"/>
                  <a:gd name="connsiteY1" fmla="*/ 35414 h 35414"/>
                  <a:gd name="connsiteX2" fmla="*/ 61975 w 61974"/>
                  <a:gd name="connsiteY2" fmla="*/ 17707 h 35414"/>
                  <a:gd name="connsiteX3" fmla="*/ 44268 w 61974"/>
                  <a:gd name="connsiteY3" fmla="*/ 0 h 35414"/>
                  <a:gd name="connsiteX4" fmla="*/ 17707 w 61974"/>
                  <a:gd name="connsiteY4" fmla="*/ 0 h 35414"/>
                  <a:gd name="connsiteX5" fmla="*/ 0 w 61974"/>
                  <a:gd name="connsiteY5" fmla="*/ 17707 h 35414"/>
                  <a:gd name="connsiteX6" fmla="*/ 17707 w 61974"/>
                  <a:gd name="connsiteY6" fmla="*/ 35414 h 3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974" h="35414">
                    <a:moveTo>
                      <a:pt x="17707" y="35414"/>
                    </a:moveTo>
                    <a:lnTo>
                      <a:pt x="44268" y="35414"/>
                    </a:lnTo>
                    <a:cubicBezTo>
                      <a:pt x="54007" y="35414"/>
                      <a:pt x="61975" y="27446"/>
                      <a:pt x="61975" y="17707"/>
                    </a:cubicBezTo>
                    <a:cubicBezTo>
                      <a:pt x="61975" y="7968"/>
                      <a:pt x="54007" y="0"/>
                      <a:pt x="44268" y="0"/>
                    </a:cubicBezTo>
                    <a:lnTo>
                      <a:pt x="17707" y="0"/>
                    </a:lnTo>
                    <a:cubicBezTo>
                      <a:pt x="7968" y="0"/>
                      <a:pt x="0" y="7968"/>
                      <a:pt x="0" y="17707"/>
                    </a:cubicBezTo>
                    <a:cubicBezTo>
                      <a:pt x="0" y="27446"/>
                      <a:pt x="7968" y="35414"/>
                      <a:pt x="17707" y="35414"/>
                    </a:cubicBezTo>
                    <a:close/>
                  </a:path>
                </a:pathLst>
              </a:custGeom>
              <a:grpFill/>
              <a:ln w="8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32" dirty="0">
                  <a:solidFill>
                    <a:srgbClr val="777777"/>
                  </a:solidFill>
                </a:endParaRPr>
              </a:p>
            </p:txBody>
          </p:sp>
          <p:sp>
            <p:nvSpPr>
              <p:cNvPr id="45" name="Freeform: Shape 111">
                <a:extLst>
                  <a:ext uri="{FF2B5EF4-FFF2-40B4-BE49-F238E27FC236}">
                    <a16:creationId xmlns:a16="http://schemas.microsoft.com/office/drawing/2014/main" id="{CE591426-17C0-BED3-0D05-3A28A9802B70}"/>
                  </a:ext>
                </a:extLst>
              </p:cNvPr>
              <p:cNvSpPr/>
              <p:nvPr/>
            </p:nvSpPr>
            <p:spPr>
              <a:xfrm>
                <a:off x="2255955" y="5363710"/>
                <a:ext cx="53121" cy="35414"/>
              </a:xfrm>
              <a:custGeom>
                <a:avLst/>
                <a:gdLst>
                  <a:gd name="connsiteX0" fmla="*/ 35414 w 53121"/>
                  <a:gd name="connsiteY0" fmla="*/ 35414 h 35414"/>
                  <a:gd name="connsiteX1" fmla="*/ 53121 w 53121"/>
                  <a:gd name="connsiteY1" fmla="*/ 17707 h 35414"/>
                  <a:gd name="connsiteX2" fmla="*/ 35414 w 53121"/>
                  <a:gd name="connsiteY2" fmla="*/ 0 h 35414"/>
                  <a:gd name="connsiteX3" fmla="*/ 17707 w 53121"/>
                  <a:gd name="connsiteY3" fmla="*/ 0 h 35414"/>
                  <a:gd name="connsiteX4" fmla="*/ 0 w 53121"/>
                  <a:gd name="connsiteY4" fmla="*/ 17707 h 35414"/>
                  <a:gd name="connsiteX5" fmla="*/ 17707 w 53121"/>
                  <a:gd name="connsiteY5" fmla="*/ 35414 h 35414"/>
                  <a:gd name="connsiteX6" fmla="*/ 35414 w 53121"/>
                  <a:gd name="connsiteY6" fmla="*/ 35414 h 3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121" h="35414">
                    <a:moveTo>
                      <a:pt x="35414" y="35414"/>
                    </a:moveTo>
                    <a:cubicBezTo>
                      <a:pt x="45153" y="35414"/>
                      <a:pt x="53121" y="27446"/>
                      <a:pt x="53121" y="17707"/>
                    </a:cubicBezTo>
                    <a:cubicBezTo>
                      <a:pt x="53121" y="7968"/>
                      <a:pt x="45153" y="0"/>
                      <a:pt x="35414" y="0"/>
                    </a:cubicBezTo>
                    <a:lnTo>
                      <a:pt x="17707" y="0"/>
                    </a:lnTo>
                    <a:cubicBezTo>
                      <a:pt x="7968" y="0"/>
                      <a:pt x="0" y="7968"/>
                      <a:pt x="0" y="17707"/>
                    </a:cubicBezTo>
                    <a:cubicBezTo>
                      <a:pt x="0" y="27446"/>
                      <a:pt x="7968" y="35414"/>
                      <a:pt x="17707" y="35414"/>
                    </a:cubicBezTo>
                    <a:lnTo>
                      <a:pt x="35414" y="35414"/>
                    </a:lnTo>
                    <a:close/>
                  </a:path>
                </a:pathLst>
              </a:custGeom>
              <a:grpFill/>
              <a:ln w="8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32" dirty="0">
                  <a:solidFill>
                    <a:srgbClr val="777777"/>
                  </a:solidFill>
                </a:endParaRPr>
              </a:p>
            </p:txBody>
          </p:sp>
          <p:sp>
            <p:nvSpPr>
              <p:cNvPr id="46" name="Freeform: Shape 112">
                <a:extLst>
                  <a:ext uri="{FF2B5EF4-FFF2-40B4-BE49-F238E27FC236}">
                    <a16:creationId xmlns:a16="http://schemas.microsoft.com/office/drawing/2014/main" id="{517A2464-0910-C325-5943-B191F59E51EE}"/>
                  </a:ext>
                </a:extLst>
              </p:cNvPr>
              <p:cNvSpPr/>
              <p:nvPr/>
            </p:nvSpPr>
            <p:spPr>
              <a:xfrm>
                <a:off x="2132006" y="5638170"/>
                <a:ext cx="123949" cy="35414"/>
              </a:xfrm>
              <a:custGeom>
                <a:avLst/>
                <a:gdLst>
                  <a:gd name="connsiteX0" fmla="*/ 17707 w 123949"/>
                  <a:gd name="connsiteY0" fmla="*/ 35414 h 35414"/>
                  <a:gd name="connsiteX1" fmla="*/ 106243 w 123949"/>
                  <a:gd name="connsiteY1" fmla="*/ 35414 h 35414"/>
                  <a:gd name="connsiteX2" fmla="*/ 123950 w 123949"/>
                  <a:gd name="connsiteY2" fmla="*/ 17707 h 35414"/>
                  <a:gd name="connsiteX3" fmla="*/ 106243 w 123949"/>
                  <a:gd name="connsiteY3" fmla="*/ 0 h 35414"/>
                  <a:gd name="connsiteX4" fmla="*/ 17707 w 123949"/>
                  <a:gd name="connsiteY4" fmla="*/ 0 h 35414"/>
                  <a:gd name="connsiteX5" fmla="*/ 0 w 123949"/>
                  <a:gd name="connsiteY5" fmla="*/ 17707 h 35414"/>
                  <a:gd name="connsiteX6" fmla="*/ 17707 w 123949"/>
                  <a:gd name="connsiteY6" fmla="*/ 35414 h 3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949" h="35414">
                    <a:moveTo>
                      <a:pt x="17707" y="35414"/>
                    </a:moveTo>
                    <a:lnTo>
                      <a:pt x="106243" y="35414"/>
                    </a:lnTo>
                    <a:cubicBezTo>
                      <a:pt x="115981" y="35414"/>
                      <a:pt x="123950" y="27446"/>
                      <a:pt x="123950" y="17707"/>
                    </a:cubicBezTo>
                    <a:cubicBezTo>
                      <a:pt x="123950" y="7968"/>
                      <a:pt x="115981" y="0"/>
                      <a:pt x="106243" y="0"/>
                    </a:cubicBezTo>
                    <a:lnTo>
                      <a:pt x="17707" y="0"/>
                    </a:lnTo>
                    <a:cubicBezTo>
                      <a:pt x="7968" y="0"/>
                      <a:pt x="0" y="7968"/>
                      <a:pt x="0" y="17707"/>
                    </a:cubicBezTo>
                    <a:cubicBezTo>
                      <a:pt x="0" y="27446"/>
                      <a:pt x="7968" y="35414"/>
                      <a:pt x="17707" y="35414"/>
                    </a:cubicBezTo>
                    <a:close/>
                  </a:path>
                </a:pathLst>
              </a:custGeom>
              <a:grpFill/>
              <a:ln w="8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32" dirty="0">
                  <a:solidFill>
                    <a:srgbClr val="777777"/>
                  </a:solidFill>
                </a:endParaRPr>
              </a:p>
            </p:txBody>
          </p:sp>
          <p:sp>
            <p:nvSpPr>
              <p:cNvPr id="47" name="Freeform: Shape 113">
                <a:extLst>
                  <a:ext uri="{FF2B5EF4-FFF2-40B4-BE49-F238E27FC236}">
                    <a16:creationId xmlns:a16="http://schemas.microsoft.com/office/drawing/2014/main" id="{02195472-7918-FB38-1C1E-EF8646D15ECA}"/>
                  </a:ext>
                </a:extLst>
              </p:cNvPr>
              <p:cNvSpPr/>
              <p:nvPr/>
            </p:nvSpPr>
            <p:spPr>
              <a:xfrm>
                <a:off x="2070031" y="5195493"/>
                <a:ext cx="495798" cy="566627"/>
              </a:xfrm>
              <a:custGeom>
                <a:avLst/>
                <a:gdLst>
                  <a:gd name="connsiteX0" fmla="*/ 490487 w 495798"/>
                  <a:gd name="connsiteY0" fmla="*/ 483404 h 566627"/>
                  <a:gd name="connsiteX1" fmla="*/ 424970 w 495798"/>
                  <a:gd name="connsiteY1" fmla="*/ 417887 h 566627"/>
                  <a:gd name="connsiteX2" fmla="*/ 450646 w 495798"/>
                  <a:gd name="connsiteY2" fmla="*/ 340862 h 566627"/>
                  <a:gd name="connsiteX3" fmla="*/ 424085 w 495798"/>
                  <a:gd name="connsiteY3" fmla="*/ 262950 h 566627"/>
                  <a:gd name="connsiteX4" fmla="*/ 424085 w 495798"/>
                  <a:gd name="connsiteY4" fmla="*/ 97389 h 566627"/>
                  <a:gd name="connsiteX5" fmla="*/ 370964 w 495798"/>
                  <a:gd name="connsiteY5" fmla="*/ 44268 h 566627"/>
                  <a:gd name="connsiteX6" fmla="*/ 325811 w 495798"/>
                  <a:gd name="connsiteY6" fmla="*/ 44268 h 566627"/>
                  <a:gd name="connsiteX7" fmla="*/ 274460 w 495798"/>
                  <a:gd name="connsiteY7" fmla="*/ 0 h 566627"/>
                  <a:gd name="connsiteX8" fmla="*/ 150510 w 495798"/>
                  <a:gd name="connsiteY8" fmla="*/ 0 h 566627"/>
                  <a:gd name="connsiteX9" fmla="*/ 98274 w 495798"/>
                  <a:gd name="connsiteY9" fmla="*/ 44268 h 566627"/>
                  <a:gd name="connsiteX10" fmla="*/ 53121 w 495798"/>
                  <a:gd name="connsiteY10" fmla="*/ 44268 h 566627"/>
                  <a:gd name="connsiteX11" fmla="*/ 0 w 495798"/>
                  <a:gd name="connsiteY11" fmla="*/ 97389 h 566627"/>
                  <a:gd name="connsiteX12" fmla="*/ 0 w 495798"/>
                  <a:gd name="connsiteY12" fmla="*/ 513506 h 566627"/>
                  <a:gd name="connsiteX13" fmla="*/ 53121 w 495798"/>
                  <a:gd name="connsiteY13" fmla="*/ 566627 h 566627"/>
                  <a:gd name="connsiteX14" fmla="*/ 371849 w 495798"/>
                  <a:gd name="connsiteY14" fmla="*/ 566627 h 566627"/>
                  <a:gd name="connsiteX15" fmla="*/ 424970 w 495798"/>
                  <a:gd name="connsiteY15" fmla="*/ 513506 h 566627"/>
                  <a:gd name="connsiteX16" fmla="*/ 407263 w 495798"/>
                  <a:gd name="connsiteY16" fmla="*/ 495799 h 566627"/>
                  <a:gd name="connsiteX17" fmla="*/ 389556 w 495798"/>
                  <a:gd name="connsiteY17" fmla="*/ 513506 h 566627"/>
                  <a:gd name="connsiteX18" fmla="*/ 371849 w 495798"/>
                  <a:gd name="connsiteY18" fmla="*/ 531213 h 566627"/>
                  <a:gd name="connsiteX19" fmla="*/ 53121 w 495798"/>
                  <a:gd name="connsiteY19" fmla="*/ 531213 h 566627"/>
                  <a:gd name="connsiteX20" fmla="*/ 35414 w 495798"/>
                  <a:gd name="connsiteY20" fmla="*/ 513506 h 566627"/>
                  <a:gd name="connsiteX21" fmla="*/ 35414 w 495798"/>
                  <a:gd name="connsiteY21" fmla="*/ 97389 h 566627"/>
                  <a:gd name="connsiteX22" fmla="*/ 53121 w 495798"/>
                  <a:gd name="connsiteY22" fmla="*/ 79682 h 566627"/>
                  <a:gd name="connsiteX23" fmla="*/ 97389 w 495798"/>
                  <a:gd name="connsiteY23" fmla="*/ 79682 h 566627"/>
                  <a:gd name="connsiteX24" fmla="*/ 150510 w 495798"/>
                  <a:gd name="connsiteY24" fmla="*/ 132803 h 566627"/>
                  <a:gd name="connsiteX25" fmla="*/ 274460 w 495798"/>
                  <a:gd name="connsiteY25" fmla="*/ 132803 h 566627"/>
                  <a:gd name="connsiteX26" fmla="*/ 327581 w 495798"/>
                  <a:gd name="connsiteY26" fmla="*/ 79682 h 566627"/>
                  <a:gd name="connsiteX27" fmla="*/ 371849 w 495798"/>
                  <a:gd name="connsiteY27" fmla="*/ 79682 h 566627"/>
                  <a:gd name="connsiteX28" fmla="*/ 389556 w 495798"/>
                  <a:gd name="connsiteY28" fmla="*/ 97389 h 566627"/>
                  <a:gd name="connsiteX29" fmla="*/ 389556 w 495798"/>
                  <a:gd name="connsiteY29" fmla="*/ 231078 h 566627"/>
                  <a:gd name="connsiteX30" fmla="*/ 323154 w 495798"/>
                  <a:gd name="connsiteY30" fmla="*/ 212485 h 566627"/>
                  <a:gd name="connsiteX31" fmla="*/ 243473 w 495798"/>
                  <a:gd name="connsiteY31" fmla="*/ 239931 h 566627"/>
                  <a:gd name="connsiteX32" fmla="*/ 237275 w 495798"/>
                  <a:gd name="connsiteY32" fmla="*/ 239046 h 566627"/>
                  <a:gd name="connsiteX33" fmla="*/ 79682 w 495798"/>
                  <a:gd name="connsiteY33" fmla="*/ 239046 h 566627"/>
                  <a:gd name="connsiteX34" fmla="*/ 61975 w 495798"/>
                  <a:gd name="connsiteY34" fmla="*/ 256753 h 566627"/>
                  <a:gd name="connsiteX35" fmla="*/ 79682 w 495798"/>
                  <a:gd name="connsiteY35" fmla="*/ 274460 h 566627"/>
                  <a:gd name="connsiteX36" fmla="*/ 213370 w 495798"/>
                  <a:gd name="connsiteY36" fmla="*/ 274460 h 566627"/>
                  <a:gd name="connsiteX37" fmla="*/ 194778 w 495798"/>
                  <a:gd name="connsiteY37" fmla="*/ 340862 h 566627"/>
                  <a:gd name="connsiteX38" fmla="*/ 323154 w 495798"/>
                  <a:gd name="connsiteY38" fmla="*/ 469238 h 566627"/>
                  <a:gd name="connsiteX39" fmla="*/ 400180 w 495798"/>
                  <a:gd name="connsiteY39" fmla="*/ 443563 h 566627"/>
                  <a:gd name="connsiteX40" fmla="*/ 465697 w 495798"/>
                  <a:gd name="connsiteY40" fmla="*/ 509079 h 566627"/>
                  <a:gd name="connsiteX41" fmla="*/ 478092 w 495798"/>
                  <a:gd name="connsiteY41" fmla="*/ 513506 h 566627"/>
                  <a:gd name="connsiteX42" fmla="*/ 490487 w 495798"/>
                  <a:gd name="connsiteY42" fmla="*/ 508194 h 566627"/>
                  <a:gd name="connsiteX43" fmla="*/ 490487 w 495798"/>
                  <a:gd name="connsiteY43" fmla="*/ 483404 h 566627"/>
                  <a:gd name="connsiteX44" fmla="*/ 292167 w 495798"/>
                  <a:gd name="connsiteY44" fmla="*/ 79682 h 566627"/>
                  <a:gd name="connsiteX45" fmla="*/ 274460 w 495798"/>
                  <a:gd name="connsiteY45" fmla="*/ 97389 h 566627"/>
                  <a:gd name="connsiteX46" fmla="*/ 150510 w 495798"/>
                  <a:gd name="connsiteY46" fmla="*/ 97389 h 566627"/>
                  <a:gd name="connsiteX47" fmla="*/ 132803 w 495798"/>
                  <a:gd name="connsiteY47" fmla="*/ 79682 h 566627"/>
                  <a:gd name="connsiteX48" fmla="*/ 132803 w 495798"/>
                  <a:gd name="connsiteY48" fmla="*/ 53121 h 566627"/>
                  <a:gd name="connsiteX49" fmla="*/ 150510 w 495798"/>
                  <a:gd name="connsiteY49" fmla="*/ 35414 h 566627"/>
                  <a:gd name="connsiteX50" fmla="*/ 274460 w 495798"/>
                  <a:gd name="connsiteY50" fmla="*/ 35414 h 566627"/>
                  <a:gd name="connsiteX51" fmla="*/ 292167 w 495798"/>
                  <a:gd name="connsiteY51" fmla="*/ 53121 h 566627"/>
                  <a:gd name="connsiteX52" fmla="*/ 292167 w 495798"/>
                  <a:gd name="connsiteY52" fmla="*/ 79682 h 566627"/>
                  <a:gd name="connsiteX53" fmla="*/ 230192 w 495798"/>
                  <a:gd name="connsiteY53" fmla="*/ 340862 h 566627"/>
                  <a:gd name="connsiteX54" fmla="*/ 323154 w 495798"/>
                  <a:gd name="connsiteY54" fmla="*/ 247899 h 566627"/>
                  <a:gd name="connsiteX55" fmla="*/ 416117 w 495798"/>
                  <a:gd name="connsiteY55" fmla="*/ 340862 h 566627"/>
                  <a:gd name="connsiteX56" fmla="*/ 323154 w 495798"/>
                  <a:gd name="connsiteY56" fmla="*/ 433824 h 566627"/>
                  <a:gd name="connsiteX57" fmla="*/ 230192 w 495798"/>
                  <a:gd name="connsiteY57" fmla="*/ 340862 h 56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495798" h="566627">
                    <a:moveTo>
                      <a:pt x="490487" y="483404"/>
                    </a:moveTo>
                    <a:lnTo>
                      <a:pt x="424970" y="417887"/>
                    </a:lnTo>
                    <a:cubicBezTo>
                      <a:pt x="440907" y="396639"/>
                      <a:pt x="450646" y="370078"/>
                      <a:pt x="450646" y="340862"/>
                    </a:cubicBezTo>
                    <a:cubicBezTo>
                      <a:pt x="450646" y="311645"/>
                      <a:pt x="440907" y="284199"/>
                      <a:pt x="424085" y="262950"/>
                    </a:cubicBezTo>
                    <a:lnTo>
                      <a:pt x="424085" y="97389"/>
                    </a:lnTo>
                    <a:cubicBezTo>
                      <a:pt x="424085" y="68172"/>
                      <a:pt x="400180" y="44268"/>
                      <a:pt x="370964" y="44268"/>
                    </a:cubicBezTo>
                    <a:lnTo>
                      <a:pt x="325811" y="44268"/>
                    </a:lnTo>
                    <a:cubicBezTo>
                      <a:pt x="322269" y="19478"/>
                      <a:pt x="301021" y="0"/>
                      <a:pt x="274460" y="0"/>
                    </a:cubicBezTo>
                    <a:lnTo>
                      <a:pt x="150510" y="0"/>
                    </a:lnTo>
                    <a:cubicBezTo>
                      <a:pt x="123950" y="0"/>
                      <a:pt x="102701" y="19478"/>
                      <a:pt x="98274" y="44268"/>
                    </a:cubicBezTo>
                    <a:lnTo>
                      <a:pt x="53121" y="44268"/>
                    </a:lnTo>
                    <a:cubicBezTo>
                      <a:pt x="23905" y="44268"/>
                      <a:pt x="0" y="68172"/>
                      <a:pt x="0" y="97389"/>
                    </a:cubicBezTo>
                    <a:lnTo>
                      <a:pt x="0" y="513506"/>
                    </a:lnTo>
                    <a:cubicBezTo>
                      <a:pt x="0" y="542722"/>
                      <a:pt x="23905" y="566627"/>
                      <a:pt x="53121" y="566627"/>
                    </a:cubicBezTo>
                    <a:lnTo>
                      <a:pt x="371849" y="566627"/>
                    </a:lnTo>
                    <a:cubicBezTo>
                      <a:pt x="401066" y="566627"/>
                      <a:pt x="424970" y="542722"/>
                      <a:pt x="424970" y="513506"/>
                    </a:cubicBezTo>
                    <a:cubicBezTo>
                      <a:pt x="424970" y="503767"/>
                      <a:pt x="417002" y="495799"/>
                      <a:pt x="407263" y="495799"/>
                    </a:cubicBezTo>
                    <a:cubicBezTo>
                      <a:pt x="397524" y="495799"/>
                      <a:pt x="389556" y="503767"/>
                      <a:pt x="389556" y="513506"/>
                    </a:cubicBezTo>
                    <a:cubicBezTo>
                      <a:pt x="389556" y="523245"/>
                      <a:pt x="381588" y="531213"/>
                      <a:pt x="371849" y="531213"/>
                    </a:cubicBezTo>
                    <a:lnTo>
                      <a:pt x="53121" y="531213"/>
                    </a:lnTo>
                    <a:cubicBezTo>
                      <a:pt x="43382" y="531213"/>
                      <a:pt x="35414" y="523245"/>
                      <a:pt x="35414" y="513506"/>
                    </a:cubicBezTo>
                    <a:lnTo>
                      <a:pt x="35414" y="97389"/>
                    </a:lnTo>
                    <a:cubicBezTo>
                      <a:pt x="35414" y="87650"/>
                      <a:pt x="43382" y="79682"/>
                      <a:pt x="53121" y="79682"/>
                    </a:cubicBezTo>
                    <a:lnTo>
                      <a:pt x="97389" y="79682"/>
                    </a:lnTo>
                    <a:cubicBezTo>
                      <a:pt x="97389" y="108899"/>
                      <a:pt x="121294" y="132803"/>
                      <a:pt x="150510" y="132803"/>
                    </a:cubicBezTo>
                    <a:lnTo>
                      <a:pt x="274460" y="132803"/>
                    </a:lnTo>
                    <a:cubicBezTo>
                      <a:pt x="303677" y="132803"/>
                      <a:pt x="327581" y="108899"/>
                      <a:pt x="327581" y="79682"/>
                    </a:cubicBezTo>
                    <a:lnTo>
                      <a:pt x="371849" y="79682"/>
                    </a:lnTo>
                    <a:cubicBezTo>
                      <a:pt x="381588" y="79682"/>
                      <a:pt x="389556" y="87650"/>
                      <a:pt x="389556" y="97389"/>
                    </a:cubicBezTo>
                    <a:lnTo>
                      <a:pt x="389556" y="231078"/>
                    </a:lnTo>
                    <a:cubicBezTo>
                      <a:pt x="370078" y="219568"/>
                      <a:pt x="347059" y="212485"/>
                      <a:pt x="323154" y="212485"/>
                    </a:cubicBezTo>
                    <a:cubicBezTo>
                      <a:pt x="293052" y="212485"/>
                      <a:pt x="265606" y="223109"/>
                      <a:pt x="243473" y="239931"/>
                    </a:cubicBezTo>
                    <a:cubicBezTo>
                      <a:pt x="241702" y="239046"/>
                      <a:pt x="239046" y="239046"/>
                      <a:pt x="237275" y="239046"/>
                    </a:cubicBezTo>
                    <a:lnTo>
                      <a:pt x="79682" y="239046"/>
                    </a:lnTo>
                    <a:cubicBezTo>
                      <a:pt x="69943" y="239046"/>
                      <a:pt x="61975" y="247014"/>
                      <a:pt x="61975" y="256753"/>
                    </a:cubicBezTo>
                    <a:cubicBezTo>
                      <a:pt x="61975" y="266492"/>
                      <a:pt x="69943" y="274460"/>
                      <a:pt x="79682" y="274460"/>
                    </a:cubicBezTo>
                    <a:lnTo>
                      <a:pt x="213370" y="274460"/>
                    </a:lnTo>
                    <a:cubicBezTo>
                      <a:pt x="201861" y="293938"/>
                      <a:pt x="194778" y="316957"/>
                      <a:pt x="194778" y="340862"/>
                    </a:cubicBezTo>
                    <a:cubicBezTo>
                      <a:pt x="194778" y="411690"/>
                      <a:pt x="252326" y="469238"/>
                      <a:pt x="323154" y="469238"/>
                    </a:cubicBezTo>
                    <a:cubicBezTo>
                      <a:pt x="352371" y="469238"/>
                      <a:pt x="378932" y="459499"/>
                      <a:pt x="400180" y="443563"/>
                    </a:cubicBezTo>
                    <a:lnTo>
                      <a:pt x="465697" y="509079"/>
                    </a:lnTo>
                    <a:cubicBezTo>
                      <a:pt x="469238" y="511735"/>
                      <a:pt x="473665" y="513506"/>
                      <a:pt x="478092" y="513506"/>
                    </a:cubicBezTo>
                    <a:cubicBezTo>
                      <a:pt x="482518" y="513506"/>
                      <a:pt x="486945" y="511735"/>
                      <a:pt x="490487" y="508194"/>
                    </a:cubicBezTo>
                    <a:cubicBezTo>
                      <a:pt x="497569" y="501111"/>
                      <a:pt x="497569" y="490487"/>
                      <a:pt x="490487" y="483404"/>
                    </a:cubicBezTo>
                    <a:close/>
                    <a:moveTo>
                      <a:pt x="292167" y="79682"/>
                    </a:moveTo>
                    <a:cubicBezTo>
                      <a:pt x="292167" y="89421"/>
                      <a:pt x="284199" y="97389"/>
                      <a:pt x="274460" y="97389"/>
                    </a:cubicBezTo>
                    <a:lnTo>
                      <a:pt x="150510" y="97389"/>
                    </a:lnTo>
                    <a:cubicBezTo>
                      <a:pt x="140771" y="97389"/>
                      <a:pt x="132803" y="89421"/>
                      <a:pt x="132803" y="79682"/>
                    </a:cubicBezTo>
                    <a:lnTo>
                      <a:pt x="132803" y="53121"/>
                    </a:lnTo>
                    <a:cubicBezTo>
                      <a:pt x="132803" y="43382"/>
                      <a:pt x="140771" y="35414"/>
                      <a:pt x="150510" y="35414"/>
                    </a:cubicBezTo>
                    <a:lnTo>
                      <a:pt x="274460" y="35414"/>
                    </a:lnTo>
                    <a:cubicBezTo>
                      <a:pt x="284199" y="35414"/>
                      <a:pt x="292167" y="43382"/>
                      <a:pt x="292167" y="53121"/>
                    </a:cubicBezTo>
                    <a:lnTo>
                      <a:pt x="292167" y="79682"/>
                    </a:lnTo>
                    <a:close/>
                    <a:moveTo>
                      <a:pt x="230192" y="340862"/>
                    </a:moveTo>
                    <a:cubicBezTo>
                      <a:pt x="230192" y="289511"/>
                      <a:pt x="271804" y="247899"/>
                      <a:pt x="323154" y="247899"/>
                    </a:cubicBezTo>
                    <a:cubicBezTo>
                      <a:pt x="374505" y="247899"/>
                      <a:pt x="416117" y="289511"/>
                      <a:pt x="416117" y="340862"/>
                    </a:cubicBezTo>
                    <a:cubicBezTo>
                      <a:pt x="416117" y="392212"/>
                      <a:pt x="374505" y="433824"/>
                      <a:pt x="323154" y="433824"/>
                    </a:cubicBezTo>
                    <a:cubicBezTo>
                      <a:pt x="271804" y="433824"/>
                      <a:pt x="230192" y="392212"/>
                      <a:pt x="230192" y="340862"/>
                    </a:cubicBezTo>
                    <a:close/>
                  </a:path>
                </a:pathLst>
              </a:custGeom>
              <a:grpFill/>
              <a:ln w="8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32" dirty="0">
                  <a:solidFill>
                    <a:srgbClr val="777777"/>
                  </a:solidFill>
                </a:endParaRPr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F4D504B-90C1-CED5-049D-F5601F65D0FF}"/>
              </a:ext>
            </a:extLst>
          </p:cNvPr>
          <p:cNvSpPr/>
          <p:nvPr/>
        </p:nvSpPr>
        <p:spPr>
          <a:xfrm>
            <a:off x="6572471" y="4271660"/>
            <a:ext cx="6060176" cy="1253058"/>
          </a:xfrm>
          <a:prstGeom prst="roundRect">
            <a:avLst>
              <a:gd name="adj" fmla="val 8814"/>
            </a:avLst>
          </a:prstGeom>
          <a:solidFill>
            <a:schemeClr val="bg1"/>
          </a:solidFill>
          <a:ln w="57150">
            <a:solidFill>
              <a:srgbClr val="020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CAD04DA-163E-1F85-6A20-0FA232CE6442}"/>
              </a:ext>
            </a:extLst>
          </p:cNvPr>
          <p:cNvSpPr/>
          <p:nvPr/>
        </p:nvSpPr>
        <p:spPr>
          <a:xfrm>
            <a:off x="6567078" y="5790285"/>
            <a:ext cx="6060176" cy="1253058"/>
          </a:xfrm>
          <a:prstGeom prst="roundRect">
            <a:avLst>
              <a:gd name="adj" fmla="val 7891"/>
            </a:avLst>
          </a:prstGeom>
          <a:solidFill>
            <a:schemeClr val="bg1"/>
          </a:solidFill>
          <a:ln w="57150">
            <a:solidFill>
              <a:srgbClr val="020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728FC0-67B3-CC4A-007F-B0EB5E04EA28}"/>
              </a:ext>
            </a:extLst>
          </p:cNvPr>
          <p:cNvSpPr txBox="1"/>
          <p:nvPr/>
        </p:nvSpPr>
        <p:spPr>
          <a:xfrm>
            <a:off x="6550583" y="3680791"/>
            <a:ext cx="257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 점 및 성과</a:t>
            </a:r>
            <a:r>
              <a:rPr lang="en-US" altLang="ko-KR" b="1" dirty="0">
                <a:solidFill>
                  <a:srgbClr val="0200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＂</a:t>
            </a:r>
            <a:endParaRPr lang="ko-KR" altLang="en-US" b="1" dirty="0">
              <a:solidFill>
                <a:srgbClr val="0200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57536A1-30BA-613F-44E1-3B25B4D27988}"/>
              </a:ext>
            </a:extLst>
          </p:cNvPr>
          <p:cNvSpPr/>
          <p:nvPr/>
        </p:nvSpPr>
        <p:spPr>
          <a:xfrm>
            <a:off x="6550583" y="3643630"/>
            <a:ext cx="2056342" cy="406293"/>
          </a:xfrm>
          <a:prstGeom prst="rect">
            <a:avLst/>
          </a:prstGeom>
          <a:solidFill>
            <a:srgbClr val="4472C4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BF9D0A-FA36-3ECE-F03A-69A83C3C40E0}"/>
              </a:ext>
            </a:extLst>
          </p:cNvPr>
          <p:cNvSpPr txBox="1"/>
          <p:nvPr/>
        </p:nvSpPr>
        <p:spPr>
          <a:xfrm>
            <a:off x="6643482" y="4343445"/>
            <a:ext cx="5907367" cy="108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이번 프로젝트를 수행하면서 </a:t>
            </a:r>
            <a:r>
              <a:rPr lang="ko-KR" altLang="en-US" sz="15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피그마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Figma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디자인 툴을 처음 사용해 보았고, 이를 통해 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작업 툴에 대한 이해도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높일 수 있었습니다.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323D1-7B40-40DE-9813-72535F71E218}"/>
              </a:ext>
            </a:extLst>
          </p:cNvPr>
          <p:cNvSpPr txBox="1"/>
          <p:nvPr/>
        </p:nvSpPr>
        <p:spPr>
          <a:xfrm>
            <a:off x="6619581" y="5846195"/>
            <a:ext cx="6435915" cy="108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또한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팀원들과 협업하며 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소통과 협력에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대해 배울 수 있었습니다. 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분담과 서로 </a:t>
            </a:r>
            <a:r>
              <a:rPr lang="ko-KR" altLang="en-US" sz="1500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자신있는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부분에 대해 공유하면서 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함께 성장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있었습니다.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FB8F7B11-762D-2B1F-981A-B9701F2D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1923">
            <a:off x="12329933" y="4027079"/>
            <a:ext cx="473768" cy="47376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F992463A-DBA5-9F4F-5339-E26C5CEC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1923">
            <a:off x="12350532" y="5570606"/>
            <a:ext cx="473768" cy="4737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41E864-1C33-83BE-87A6-56935F9C4520}"/>
              </a:ext>
            </a:extLst>
          </p:cNvPr>
          <p:cNvSpPr/>
          <p:nvPr/>
        </p:nvSpPr>
        <p:spPr>
          <a:xfrm>
            <a:off x="9770618" y="4497485"/>
            <a:ext cx="1570861" cy="210975"/>
          </a:xfrm>
          <a:prstGeom prst="rect">
            <a:avLst/>
          </a:prstGeom>
          <a:solidFill>
            <a:srgbClr val="FFFF97">
              <a:alpha val="24000"/>
            </a:srgbClr>
          </a:solidFill>
          <a:ln>
            <a:solidFill>
              <a:srgbClr val="FFFF97">
                <a:alpha val="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3DA6F4-803F-0BDB-1821-85F24CE714C5}"/>
              </a:ext>
            </a:extLst>
          </p:cNvPr>
          <p:cNvSpPr/>
          <p:nvPr/>
        </p:nvSpPr>
        <p:spPr>
          <a:xfrm>
            <a:off x="10032910" y="4761382"/>
            <a:ext cx="1959065" cy="253996"/>
          </a:xfrm>
          <a:prstGeom prst="rect">
            <a:avLst/>
          </a:prstGeom>
          <a:solidFill>
            <a:srgbClr val="FFFF97">
              <a:alpha val="24000"/>
            </a:srgbClr>
          </a:solidFill>
          <a:ln>
            <a:solidFill>
              <a:srgbClr val="FFFF97">
                <a:alpha val="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E795175-964E-607F-4F2B-35ED1F92EE86}"/>
              </a:ext>
            </a:extLst>
          </p:cNvPr>
          <p:cNvSpPr/>
          <p:nvPr/>
        </p:nvSpPr>
        <p:spPr>
          <a:xfrm>
            <a:off x="6791318" y="5015378"/>
            <a:ext cx="737842" cy="253996"/>
          </a:xfrm>
          <a:prstGeom prst="rect">
            <a:avLst/>
          </a:prstGeom>
          <a:solidFill>
            <a:srgbClr val="FFFF97">
              <a:alpha val="24000"/>
            </a:srgbClr>
          </a:solidFill>
          <a:ln>
            <a:solidFill>
              <a:srgbClr val="FFFF97">
                <a:alpha val="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DF01CF6-41A5-6ED3-5D47-DCB1791B20B4}"/>
              </a:ext>
            </a:extLst>
          </p:cNvPr>
          <p:cNvSpPr/>
          <p:nvPr/>
        </p:nvSpPr>
        <p:spPr>
          <a:xfrm>
            <a:off x="9311524" y="6022114"/>
            <a:ext cx="1570861" cy="229353"/>
          </a:xfrm>
          <a:prstGeom prst="rect">
            <a:avLst/>
          </a:prstGeom>
          <a:solidFill>
            <a:srgbClr val="FFFF97">
              <a:alpha val="24000"/>
            </a:srgbClr>
          </a:solidFill>
          <a:ln>
            <a:solidFill>
              <a:srgbClr val="FFFF97">
                <a:alpha val="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385BD84-4167-AC4F-5203-81E057FD15C8}"/>
              </a:ext>
            </a:extLst>
          </p:cNvPr>
          <p:cNvSpPr/>
          <p:nvPr/>
        </p:nvSpPr>
        <p:spPr>
          <a:xfrm>
            <a:off x="8026305" y="6584823"/>
            <a:ext cx="1103181" cy="229353"/>
          </a:xfrm>
          <a:prstGeom prst="rect">
            <a:avLst/>
          </a:prstGeom>
          <a:solidFill>
            <a:srgbClr val="FFFF97">
              <a:alpha val="24000"/>
            </a:srgbClr>
          </a:solidFill>
          <a:ln>
            <a:solidFill>
              <a:srgbClr val="FFFF97">
                <a:alpha val="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D2780FBE-247C-0370-5161-C915C58B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-394865" y="6540246"/>
            <a:ext cx="1298369" cy="129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9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BBA49FE5-F01C-282B-0E4E-4CD70A01F9EA}"/>
              </a:ext>
            </a:extLst>
          </p:cNvPr>
          <p:cNvSpPr txBox="1"/>
          <p:nvPr/>
        </p:nvSpPr>
        <p:spPr>
          <a:xfrm>
            <a:off x="4035425" y="2885168"/>
            <a:ext cx="553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6000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9A636C-A92A-EE2D-F11F-04F35BBC9E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6342" y="3951968"/>
            <a:ext cx="3298097" cy="47217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8933EB-720D-03B8-13B5-70A605DE5D87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21214-D065-B70B-7540-986DC71B9936}"/>
              </a:ext>
            </a:extLst>
          </p:cNvPr>
          <p:cNvSpPr txBox="1"/>
          <p:nvPr/>
        </p:nvSpPr>
        <p:spPr>
          <a:xfrm>
            <a:off x="3951287" y="3904343"/>
            <a:ext cx="553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49871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01A1E16F-691D-6C38-3AEC-EBC5C2CFC739}"/>
              </a:ext>
            </a:extLst>
          </p:cNvPr>
          <p:cNvSpPr/>
          <p:nvPr/>
        </p:nvSpPr>
        <p:spPr>
          <a:xfrm flipH="1">
            <a:off x="2" y="2666472"/>
            <a:ext cx="13439774" cy="4893203"/>
          </a:xfrm>
          <a:prstGeom prst="snip1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0FA63DB1-4E70-29D7-04A7-E270A53D5252}"/>
              </a:ext>
            </a:extLst>
          </p:cNvPr>
          <p:cNvSpPr/>
          <p:nvPr/>
        </p:nvSpPr>
        <p:spPr>
          <a:xfrm flipH="1">
            <a:off x="-5673" y="2666472"/>
            <a:ext cx="13439775" cy="4895677"/>
          </a:xfrm>
          <a:prstGeom prst="snip1Rect">
            <a:avLst>
              <a:gd name="adj" fmla="val 0"/>
            </a:avLst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C781BF7-169D-B34C-2DB2-C47A363CD2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677" y="639626"/>
            <a:ext cx="628247" cy="43143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CCDB65-D0A1-7272-9C2B-B9B9811A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659022"/>
            <a:ext cx="3789781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9615927" y="353800"/>
            <a:ext cx="2639549" cy="55833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379" y="5511810"/>
            <a:ext cx="224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공정 모니터링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20416" y="5499804"/>
            <a:ext cx="199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관리자 중심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59274" y="5511810"/>
            <a:ext cx="176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부가 기능 배치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77" y="4103455"/>
            <a:ext cx="1219370" cy="12193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32" y="4175583"/>
            <a:ext cx="1219370" cy="1219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540" y="4173253"/>
            <a:ext cx="1219370" cy="121937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6A3704E-70D8-688F-98D0-28723129BCA2}"/>
              </a:ext>
            </a:extLst>
          </p:cNvPr>
          <p:cNvSpPr/>
          <p:nvPr/>
        </p:nvSpPr>
        <p:spPr>
          <a:xfrm>
            <a:off x="695010" y="5960387"/>
            <a:ext cx="3472329" cy="11751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E874B6-0645-0212-2532-5B3DDF385BCA}"/>
              </a:ext>
            </a:extLst>
          </p:cNvPr>
          <p:cNvSpPr/>
          <p:nvPr/>
        </p:nvSpPr>
        <p:spPr>
          <a:xfrm>
            <a:off x="4978053" y="5952216"/>
            <a:ext cx="3472329" cy="11751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D92217-6A54-1B98-EB68-98DD8DD84A64}"/>
              </a:ext>
            </a:extLst>
          </p:cNvPr>
          <p:cNvSpPr/>
          <p:nvPr/>
        </p:nvSpPr>
        <p:spPr>
          <a:xfrm>
            <a:off x="9363174" y="5952216"/>
            <a:ext cx="3472329" cy="11751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490B0D-35A0-22E2-7437-577A0C0CCE36}"/>
              </a:ext>
            </a:extLst>
          </p:cNvPr>
          <p:cNvSpPr txBox="1"/>
          <p:nvPr/>
        </p:nvSpPr>
        <p:spPr>
          <a:xfrm>
            <a:off x="151150" y="6086319"/>
            <a:ext cx="4560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부서별 정보 접근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0E459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접근 제한 없음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7D490E-7FA2-3CFC-A00B-CD0449860D74}"/>
              </a:ext>
            </a:extLst>
          </p:cNvPr>
          <p:cNvSpPr/>
          <p:nvPr/>
        </p:nvSpPr>
        <p:spPr>
          <a:xfrm>
            <a:off x="1271635" y="6606647"/>
            <a:ext cx="2319077" cy="342683"/>
          </a:xfrm>
          <a:prstGeom prst="rect">
            <a:avLst/>
          </a:prstGeom>
          <a:solidFill>
            <a:srgbClr val="4472C4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3F964F-BA7B-7343-F316-DB284D6E183A}"/>
              </a:ext>
            </a:extLst>
          </p:cNvPr>
          <p:cNvSpPr txBox="1"/>
          <p:nvPr/>
        </p:nvSpPr>
        <p:spPr>
          <a:xfrm>
            <a:off x="4434193" y="6086319"/>
            <a:ext cx="4560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업무 효율에 초점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0E459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관리자들의 필요에 초점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5922DD-5A3F-FFAD-2E54-68A9618AE3CF}"/>
              </a:ext>
            </a:extLst>
          </p:cNvPr>
          <p:cNvSpPr/>
          <p:nvPr/>
        </p:nvSpPr>
        <p:spPr>
          <a:xfrm>
            <a:off x="5171896" y="6605410"/>
            <a:ext cx="3103559" cy="342683"/>
          </a:xfrm>
          <a:prstGeom prst="rect">
            <a:avLst/>
          </a:prstGeom>
          <a:solidFill>
            <a:srgbClr val="4472C4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555620-17FD-3BB1-7EA0-495C242102BE}"/>
              </a:ext>
            </a:extLst>
          </p:cNvPr>
          <p:cNvSpPr txBox="1"/>
          <p:nvPr/>
        </p:nvSpPr>
        <p:spPr>
          <a:xfrm>
            <a:off x="8819314" y="6086319"/>
            <a:ext cx="4560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분리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0E459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 화면 배치와 메신저 생성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338CD3-90E3-5FA1-F698-C1B4EEC00C1C}"/>
              </a:ext>
            </a:extLst>
          </p:cNvPr>
          <p:cNvSpPr/>
          <p:nvPr/>
        </p:nvSpPr>
        <p:spPr>
          <a:xfrm>
            <a:off x="9538101" y="6601611"/>
            <a:ext cx="3103559" cy="342683"/>
          </a:xfrm>
          <a:prstGeom prst="rect">
            <a:avLst/>
          </a:prstGeom>
          <a:solidFill>
            <a:srgbClr val="4472C4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98500" y="686714"/>
            <a:ext cx="1282723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주제 선정 배경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7DCA3C7-860D-3347-83B9-670A4CCCB2B9}"/>
              </a:ext>
            </a:extLst>
          </p:cNvPr>
          <p:cNvSpPr/>
          <p:nvPr/>
        </p:nvSpPr>
        <p:spPr>
          <a:xfrm>
            <a:off x="2612108" y="3037236"/>
            <a:ext cx="8529195" cy="7388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0B3102-217F-69DC-A518-2F292E2E172F}"/>
              </a:ext>
            </a:extLst>
          </p:cNvPr>
          <p:cNvSpPr txBox="1"/>
          <p:nvPr/>
        </p:nvSpPr>
        <p:spPr>
          <a:xfrm>
            <a:off x="4103583" y="3182214"/>
            <a:ext cx="55462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b="1" spc="-165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 spc="-165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 〮 설계 중간 관리자 중심</a:t>
            </a:r>
            <a:r>
              <a:rPr lang="en-US" altLang="ko-KR" sz="2800" b="1" spc="-165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41B14E-2379-41B3-D726-3E82F2DECF66}"/>
              </a:ext>
            </a:extLst>
          </p:cNvPr>
          <p:cNvGrpSpPr/>
          <p:nvPr/>
        </p:nvGrpSpPr>
        <p:grpSpPr>
          <a:xfrm>
            <a:off x="8590356" y="863805"/>
            <a:ext cx="6409058" cy="1292662"/>
            <a:chOff x="7714056" y="844556"/>
            <a:chExt cx="6409058" cy="129266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0B3102-217F-69DC-A518-2F292E2E172F}"/>
                </a:ext>
              </a:extLst>
            </p:cNvPr>
            <p:cNvSpPr txBox="1"/>
            <p:nvPr/>
          </p:nvSpPr>
          <p:spPr>
            <a:xfrm>
              <a:off x="7914853" y="844556"/>
              <a:ext cx="6208261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2800" b="1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2800" b="1" dirty="0">
                  <a:solidFill>
                    <a:srgbClr val="0941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생산 통합 </a:t>
              </a:r>
              <a:endParaRPr lang="en-US" altLang="ko-KR" sz="2800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800" b="1" dirty="0">
                  <a:solidFill>
                    <a:srgbClr val="0000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프로세스 모니터링</a:t>
              </a:r>
              <a:endParaRPr lang="en-US" altLang="ko-KR" sz="2800" b="1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800" b="1" dirty="0">
                  <a:solidFill>
                    <a:srgbClr val="0000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협업 강화 시스템 구축</a:t>
              </a:r>
              <a:endParaRPr lang="en-US" altLang="ko-KR" sz="6000" b="1" spc="-165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283208-9719-4C4C-84C9-D9CB3D5F8E8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056" y="844556"/>
              <a:ext cx="0" cy="1292662"/>
            </a:xfrm>
            <a:prstGeom prst="line">
              <a:avLst/>
            </a:prstGeom>
            <a:ln w="57150">
              <a:solidFill>
                <a:srgbClr val="0941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89AF3F6-F176-05CC-C276-103587E95872}"/>
                </a:ext>
              </a:extLst>
            </p:cNvPr>
            <p:cNvSpPr/>
            <p:nvPr/>
          </p:nvSpPr>
          <p:spPr>
            <a:xfrm>
              <a:off x="7914853" y="844556"/>
              <a:ext cx="2464356" cy="387798"/>
            </a:xfrm>
            <a:prstGeom prst="rect">
              <a:avLst/>
            </a:prstGeom>
            <a:solidFill>
              <a:srgbClr val="4472C4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30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C781BF7-169D-B34C-2DB2-C47A363CD2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677" y="639626"/>
            <a:ext cx="628247" cy="43143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CCDB65-D0A1-7272-9C2B-B9B9811A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639626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10379207" y="76848"/>
            <a:ext cx="2960915" cy="105954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87FC7-8BEA-67C8-FC9E-24BE01568C2B}"/>
              </a:ext>
            </a:extLst>
          </p:cNvPr>
          <p:cNvSpPr txBox="1"/>
          <p:nvPr/>
        </p:nvSpPr>
        <p:spPr>
          <a:xfrm>
            <a:off x="7552899" y="6428298"/>
            <a:ext cx="3783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F5E0-48DE-D78B-D8E7-64243310068F}"/>
              </a:ext>
            </a:extLst>
          </p:cNvPr>
          <p:cNvSpPr txBox="1"/>
          <p:nvPr/>
        </p:nvSpPr>
        <p:spPr>
          <a:xfrm>
            <a:off x="1531876" y="1677335"/>
            <a:ext cx="310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홈화면</a:t>
            </a:r>
            <a:endParaRPr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6BABC-C96A-7D4C-691F-FA92EAEF8BEF}"/>
              </a:ext>
            </a:extLst>
          </p:cNvPr>
          <p:cNvSpPr txBox="1"/>
          <p:nvPr/>
        </p:nvSpPr>
        <p:spPr>
          <a:xfrm>
            <a:off x="1531876" y="1980320"/>
            <a:ext cx="2965422" cy="73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특정 공정에만 집중하기보다는 전체적인 진행 상황을 직관적으로 파악할 수</a:t>
            </a:r>
          </a:p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있도록 기획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83548" y="1765249"/>
            <a:ext cx="763559" cy="763559"/>
            <a:chOff x="795403" y="2363648"/>
            <a:chExt cx="763559" cy="763559"/>
          </a:xfrm>
        </p:grpSpPr>
        <p:sp>
          <p:nvSpPr>
            <p:cNvPr id="7" name="Round Diagonal Corner Rectangle 4">
              <a:extLst>
                <a:ext uri="{FF2B5EF4-FFF2-40B4-BE49-F238E27FC236}">
                  <a16:creationId xmlns:a16="http://schemas.microsoft.com/office/drawing/2014/main" id="{2B7AEC84-D600-C54D-46DA-28B33AF7E2B0}"/>
                </a:ext>
              </a:extLst>
            </p:cNvPr>
            <p:cNvSpPr/>
            <p:nvPr/>
          </p:nvSpPr>
          <p:spPr>
            <a:xfrm>
              <a:off x="795403" y="2363648"/>
              <a:ext cx="763559" cy="76355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D52F71BC-BDD4-1315-128D-E40770C1AF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883" y="2578529"/>
              <a:ext cx="320598" cy="321892"/>
            </a:xfrm>
            <a:custGeom>
              <a:avLst/>
              <a:gdLst>
                <a:gd name="T0" fmla="*/ 79 w 105"/>
                <a:gd name="T1" fmla="*/ 57 h 105"/>
                <a:gd name="T2" fmla="*/ 105 w 105"/>
                <a:gd name="T3" fmla="*/ 29 h 105"/>
                <a:gd name="T4" fmla="*/ 102 w 105"/>
                <a:gd name="T5" fmla="*/ 17 h 105"/>
                <a:gd name="T6" fmla="*/ 99 w 105"/>
                <a:gd name="T7" fmla="*/ 12 h 105"/>
                <a:gd name="T8" fmla="*/ 80 w 105"/>
                <a:gd name="T9" fmla="*/ 31 h 105"/>
                <a:gd name="T10" fmla="*/ 74 w 105"/>
                <a:gd name="T11" fmla="*/ 25 h 105"/>
                <a:gd name="T12" fmla="*/ 93 w 105"/>
                <a:gd name="T13" fmla="*/ 6 h 105"/>
                <a:gd name="T14" fmla="*/ 88 w 105"/>
                <a:gd name="T15" fmla="*/ 4 h 105"/>
                <a:gd name="T16" fmla="*/ 77 w 105"/>
                <a:gd name="T17" fmla="*/ 1 h 105"/>
                <a:gd name="T18" fmla="*/ 49 w 105"/>
                <a:gd name="T19" fmla="*/ 29 h 105"/>
                <a:gd name="T20" fmla="*/ 49 w 105"/>
                <a:gd name="T21" fmla="*/ 34 h 105"/>
                <a:gd name="T22" fmla="*/ 44 w 105"/>
                <a:gd name="T23" fmla="*/ 39 h 105"/>
                <a:gd name="T24" fmla="*/ 28 w 105"/>
                <a:gd name="T25" fmla="*/ 23 h 105"/>
                <a:gd name="T26" fmla="*/ 29 w 105"/>
                <a:gd name="T27" fmla="*/ 12 h 105"/>
                <a:gd name="T28" fmla="*/ 10 w 105"/>
                <a:gd name="T29" fmla="*/ 0 h 105"/>
                <a:gd name="T30" fmla="*/ 0 w 105"/>
                <a:gd name="T31" fmla="*/ 10 h 105"/>
                <a:gd name="T32" fmla="*/ 11 w 105"/>
                <a:gd name="T33" fmla="*/ 29 h 105"/>
                <a:gd name="T34" fmla="*/ 22 w 105"/>
                <a:gd name="T35" fmla="*/ 29 h 105"/>
                <a:gd name="T36" fmla="*/ 38 w 105"/>
                <a:gd name="T37" fmla="*/ 45 h 105"/>
                <a:gd name="T38" fmla="*/ 5 w 105"/>
                <a:gd name="T39" fmla="*/ 78 h 105"/>
                <a:gd name="T40" fmla="*/ 1 w 105"/>
                <a:gd name="T41" fmla="*/ 89 h 105"/>
                <a:gd name="T42" fmla="*/ 5 w 105"/>
                <a:gd name="T43" fmla="*/ 101 h 105"/>
                <a:gd name="T44" fmla="*/ 17 w 105"/>
                <a:gd name="T45" fmla="*/ 105 h 105"/>
                <a:gd name="T46" fmla="*/ 28 w 105"/>
                <a:gd name="T47" fmla="*/ 101 h 105"/>
                <a:gd name="T48" fmla="*/ 53 w 105"/>
                <a:gd name="T49" fmla="*/ 76 h 105"/>
                <a:gd name="T50" fmla="*/ 77 w 105"/>
                <a:gd name="T51" fmla="*/ 101 h 105"/>
                <a:gd name="T52" fmla="*/ 89 w 105"/>
                <a:gd name="T53" fmla="*/ 105 h 105"/>
                <a:gd name="T54" fmla="*/ 100 w 105"/>
                <a:gd name="T55" fmla="*/ 101 h 105"/>
                <a:gd name="T56" fmla="*/ 105 w 105"/>
                <a:gd name="T57" fmla="*/ 89 h 105"/>
                <a:gd name="T58" fmla="*/ 100 w 105"/>
                <a:gd name="T59" fmla="*/ 78 h 105"/>
                <a:gd name="T60" fmla="*/ 79 w 105"/>
                <a:gd name="T61" fmla="*/ 57 h 105"/>
                <a:gd name="T62" fmla="*/ 15 w 105"/>
                <a:gd name="T63" fmla="*/ 21 h 105"/>
                <a:gd name="T64" fmla="*/ 10 w 105"/>
                <a:gd name="T65" fmla="*/ 12 h 105"/>
                <a:gd name="T66" fmla="*/ 11 w 105"/>
                <a:gd name="T67" fmla="*/ 10 h 105"/>
                <a:gd name="T68" fmla="*/ 20 w 105"/>
                <a:gd name="T69" fmla="*/ 16 h 105"/>
                <a:gd name="T70" fmla="*/ 20 w 105"/>
                <a:gd name="T71" fmla="*/ 20 h 105"/>
                <a:gd name="T72" fmla="*/ 19 w 105"/>
                <a:gd name="T73" fmla="*/ 21 h 105"/>
                <a:gd name="T74" fmla="*/ 15 w 105"/>
                <a:gd name="T75" fmla="*/ 21 h 105"/>
                <a:gd name="T76" fmla="*/ 22 w 105"/>
                <a:gd name="T77" fmla="*/ 95 h 105"/>
                <a:gd name="T78" fmla="*/ 11 w 105"/>
                <a:gd name="T79" fmla="*/ 95 h 105"/>
                <a:gd name="T80" fmla="*/ 9 w 105"/>
                <a:gd name="T81" fmla="*/ 89 h 105"/>
                <a:gd name="T82" fmla="*/ 11 w 105"/>
                <a:gd name="T83" fmla="*/ 84 h 105"/>
                <a:gd name="T84" fmla="*/ 58 w 105"/>
                <a:gd name="T85" fmla="*/ 37 h 105"/>
                <a:gd name="T86" fmla="*/ 57 w 105"/>
                <a:gd name="T87" fmla="*/ 35 h 105"/>
                <a:gd name="T88" fmla="*/ 57 w 105"/>
                <a:gd name="T89" fmla="*/ 29 h 105"/>
                <a:gd name="T90" fmla="*/ 77 w 105"/>
                <a:gd name="T91" fmla="*/ 9 h 105"/>
                <a:gd name="T92" fmla="*/ 79 w 105"/>
                <a:gd name="T93" fmla="*/ 10 h 105"/>
                <a:gd name="T94" fmla="*/ 63 w 105"/>
                <a:gd name="T95" fmla="*/ 25 h 105"/>
                <a:gd name="T96" fmla="*/ 80 w 105"/>
                <a:gd name="T97" fmla="*/ 42 h 105"/>
                <a:gd name="T98" fmla="*/ 96 w 105"/>
                <a:gd name="T99" fmla="*/ 26 h 105"/>
                <a:gd name="T100" fmla="*/ 97 w 105"/>
                <a:gd name="T101" fmla="*/ 29 h 105"/>
                <a:gd name="T102" fmla="*/ 71 w 105"/>
                <a:gd name="T103" fmla="*/ 49 h 105"/>
                <a:gd name="T104" fmla="*/ 69 w 105"/>
                <a:gd name="T105" fmla="*/ 48 h 105"/>
                <a:gd name="T106" fmla="*/ 22 w 105"/>
                <a:gd name="T107" fmla="*/ 95 h 105"/>
                <a:gd name="T108" fmla="*/ 94 w 105"/>
                <a:gd name="T109" fmla="*/ 95 h 105"/>
                <a:gd name="T110" fmla="*/ 83 w 105"/>
                <a:gd name="T111" fmla="*/ 95 h 105"/>
                <a:gd name="T112" fmla="*/ 58 w 105"/>
                <a:gd name="T113" fmla="*/ 70 h 105"/>
                <a:gd name="T114" fmla="*/ 70 w 105"/>
                <a:gd name="T115" fmla="*/ 59 h 105"/>
                <a:gd name="T116" fmla="*/ 94 w 105"/>
                <a:gd name="T117" fmla="*/ 84 h 105"/>
                <a:gd name="T118" fmla="*/ 97 w 105"/>
                <a:gd name="T119" fmla="*/ 89 h 105"/>
                <a:gd name="T120" fmla="*/ 94 w 105"/>
                <a:gd name="T121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05">
                  <a:moveTo>
                    <a:pt x="79" y="57"/>
                  </a:moveTo>
                  <a:cubicBezTo>
                    <a:pt x="93" y="56"/>
                    <a:pt x="105" y="44"/>
                    <a:pt x="105" y="29"/>
                  </a:cubicBezTo>
                  <a:cubicBezTo>
                    <a:pt x="105" y="25"/>
                    <a:pt x="104" y="21"/>
                    <a:pt x="102" y="17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4" y="2"/>
                    <a:pt x="81" y="1"/>
                    <a:pt x="77" y="1"/>
                  </a:cubicBezTo>
                  <a:cubicBezTo>
                    <a:pt x="61" y="1"/>
                    <a:pt x="49" y="14"/>
                    <a:pt x="49" y="29"/>
                  </a:cubicBezTo>
                  <a:cubicBezTo>
                    <a:pt x="49" y="31"/>
                    <a:pt x="49" y="33"/>
                    <a:pt x="49" y="34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2" y="81"/>
                    <a:pt x="1" y="85"/>
                    <a:pt x="1" y="89"/>
                  </a:cubicBezTo>
                  <a:cubicBezTo>
                    <a:pt x="1" y="94"/>
                    <a:pt x="2" y="98"/>
                    <a:pt x="5" y="101"/>
                  </a:cubicBezTo>
                  <a:cubicBezTo>
                    <a:pt x="8" y="104"/>
                    <a:pt x="12" y="105"/>
                    <a:pt x="17" y="105"/>
                  </a:cubicBezTo>
                  <a:cubicBezTo>
                    <a:pt x="21" y="105"/>
                    <a:pt x="25" y="104"/>
                    <a:pt x="28" y="101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0" y="104"/>
                    <a:pt x="84" y="105"/>
                    <a:pt x="89" y="105"/>
                  </a:cubicBezTo>
                  <a:cubicBezTo>
                    <a:pt x="93" y="105"/>
                    <a:pt x="97" y="104"/>
                    <a:pt x="100" y="101"/>
                  </a:cubicBezTo>
                  <a:cubicBezTo>
                    <a:pt x="103" y="98"/>
                    <a:pt x="105" y="94"/>
                    <a:pt x="105" y="89"/>
                  </a:cubicBezTo>
                  <a:cubicBezTo>
                    <a:pt x="105" y="85"/>
                    <a:pt x="103" y="81"/>
                    <a:pt x="100" y="78"/>
                  </a:cubicBezTo>
                  <a:cubicBezTo>
                    <a:pt x="99" y="77"/>
                    <a:pt x="87" y="65"/>
                    <a:pt x="79" y="57"/>
                  </a:cubicBezTo>
                  <a:close/>
                  <a:moveTo>
                    <a:pt x="15" y="21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5" y="21"/>
                  </a:lnTo>
                  <a:close/>
                  <a:moveTo>
                    <a:pt x="22" y="95"/>
                  </a:moveTo>
                  <a:cubicBezTo>
                    <a:pt x="19" y="98"/>
                    <a:pt x="14" y="98"/>
                    <a:pt x="11" y="95"/>
                  </a:cubicBezTo>
                  <a:cubicBezTo>
                    <a:pt x="9" y="94"/>
                    <a:pt x="9" y="92"/>
                    <a:pt x="9" y="89"/>
                  </a:cubicBezTo>
                  <a:cubicBezTo>
                    <a:pt x="9" y="87"/>
                    <a:pt x="9" y="85"/>
                    <a:pt x="11" y="84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3"/>
                    <a:pt x="57" y="31"/>
                    <a:pt x="57" y="29"/>
                  </a:cubicBezTo>
                  <a:cubicBezTo>
                    <a:pt x="57" y="18"/>
                    <a:pt x="66" y="9"/>
                    <a:pt x="77" y="9"/>
                  </a:cubicBezTo>
                  <a:cubicBezTo>
                    <a:pt x="77" y="9"/>
                    <a:pt x="78" y="9"/>
                    <a:pt x="79" y="1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7" y="27"/>
                    <a:pt x="97" y="28"/>
                    <a:pt x="97" y="29"/>
                  </a:cubicBezTo>
                  <a:cubicBezTo>
                    <a:pt x="97" y="42"/>
                    <a:pt x="85" y="52"/>
                    <a:pt x="71" y="49"/>
                  </a:cubicBezTo>
                  <a:cubicBezTo>
                    <a:pt x="69" y="48"/>
                    <a:pt x="69" y="48"/>
                    <a:pt x="69" y="48"/>
                  </a:cubicBezTo>
                  <a:lnTo>
                    <a:pt x="22" y="95"/>
                  </a:lnTo>
                  <a:close/>
                  <a:moveTo>
                    <a:pt x="94" y="95"/>
                  </a:moveTo>
                  <a:cubicBezTo>
                    <a:pt x="91" y="98"/>
                    <a:pt x="86" y="98"/>
                    <a:pt x="83" y="95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6" y="66"/>
                    <a:pt x="93" y="83"/>
                    <a:pt x="94" y="84"/>
                  </a:cubicBezTo>
                  <a:cubicBezTo>
                    <a:pt x="96" y="85"/>
                    <a:pt x="97" y="87"/>
                    <a:pt x="97" y="89"/>
                  </a:cubicBezTo>
                  <a:cubicBezTo>
                    <a:pt x="97" y="92"/>
                    <a:pt x="96" y="94"/>
                    <a:pt x="94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22026" y="1765249"/>
            <a:ext cx="763559" cy="763559"/>
            <a:chOff x="795403" y="3940500"/>
            <a:chExt cx="763559" cy="763559"/>
          </a:xfrm>
        </p:grpSpPr>
        <p:sp>
          <p:nvSpPr>
            <p:cNvPr id="12" name="Round Diagonal Corner Rectangle 4">
              <a:extLst>
                <a:ext uri="{FF2B5EF4-FFF2-40B4-BE49-F238E27FC236}">
                  <a16:creationId xmlns:a16="http://schemas.microsoft.com/office/drawing/2014/main" id="{7E833355-1525-2058-EC3B-91BD0CDEA7AA}"/>
                </a:ext>
              </a:extLst>
            </p:cNvPr>
            <p:cNvSpPr/>
            <p:nvPr/>
          </p:nvSpPr>
          <p:spPr>
            <a:xfrm>
              <a:off x="795403" y="3940500"/>
              <a:ext cx="763559" cy="763559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875367ED-2A1E-8A8D-F47D-1793A9BE7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883" y="4155381"/>
              <a:ext cx="320598" cy="321892"/>
            </a:xfrm>
            <a:custGeom>
              <a:avLst/>
              <a:gdLst>
                <a:gd name="T0" fmla="*/ 79 w 105"/>
                <a:gd name="T1" fmla="*/ 57 h 105"/>
                <a:gd name="T2" fmla="*/ 105 w 105"/>
                <a:gd name="T3" fmla="*/ 29 h 105"/>
                <a:gd name="T4" fmla="*/ 102 w 105"/>
                <a:gd name="T5" fmla="*/ 17 h 105"/>
                <a:gd name="T6" fmla="*/ 99 w 105"/>
                <a:gd name="T7" fmla="*/ 12 h 105"/>
                <a:gd name="T8" fmla="*/ 80 w 105"/>
                <a:gd name="T9" fmla="*/ 31 h 105"/>
                <a:gd name="T10" fmla="*/ 74 w 105"/>
                <a:gd name="T11" fmla="*/ 25 h 105"/>
                <a:gd name="T12" fmla="*/ 93 w 105"/>
                <a:gd name="T13" fmla="*/ 6 h 105"/>
                <a:gd name="T14" fmla="*/ 88 w 105"/>
                <a:gd name="T15" fmla="*/ 4 h 105"/>
                <a:gd name="T16" fmla="*/ 77 w 105"/>
                <a:gd name="T17" fmla="*/ 1 h 105"/>
                <a:gd name="T18" fmla="*/ 49 w 105"/>
                <a:gd name="T19" fmla="*/ 29 h 105"/>
                <a:gd name="T20" fmla="*/ 49 w 105"/>
                <a:gd name="T21" fmla="*/ 34 h 105"/>
                <a:gd name="T22" fmla="*/ 44 w 105"/>
                <a:gd name="T23" fmla="*/ 39 h 105"/>
                <a:gd name="T24" fmla="*/ 28 w 105"/>
                <a:gd name="T25" fmla="*/ 23 h 105"/>
                <a:gd name="T26" fmla="*/ 29 w 105"/>
                <a:gd name="T27" fmla="*/ 12 h 105"/>
                <a:gd name="T28" fmla="*/ 10 w 105"/>
                <a:gd name="T29" fmla="*/ 0 h 105"/>
                <a:gd name="T30" fmla="*/ 0 w 105"/>
                <a:gd name="T31" fmla="*/ 10 h 105"/>
                <a:gd name="T32" fmla="*/ 11 w 105"/>
                <a:gd name="T33" fmla="*/ 29 h 105"/>
                <a:gd name="T34" fmla="*/ 22 w 105"/>
                <a:gd name="T35" fmla="*/ 29 h 105"/>
                <a:gd name="T36" fmla="*/ 38 w 105"/>
                <a:gd name="T37" fmla="*/ 45 h 105"/>
                <a:gd name="T38" fmla="*/ 5 w 105"/>
                <a:gd name="T39" fmla="*/ 78 h 105"/>
                <a:gd name="T40" fmla="*/ 1 w 105"/>
                <a:gd name="T41" fmla="*/ 89 h 105"/>
                <a:gd name="T42" fmla="*/ 5 w 105"/>
                <a:gd name="T43" fmla="*/ 101 h 105"/>
                <a:gd name="T44" fmla="*/ 17 w 105"/>
                <a:gd name="T45" fmla="*/ 105 h 105"/>
                <a:gd name="T46" fmla="*/ 28 w 105"/>
                <a:gd name="T47" fmla="*/ 101 h 105"/>
                <a:gd name="T48" fmla="*/ 53 w 105"/>
                <a:gd name="T49" fmla="*/ 76 h 105"/>
                <a:gd name="T50" fmla="*/ 77 w 105"/>
                <a:gd name="T51" fmla="*/ 101 h 105"/>
                <a:gd name="T52" fmla="*/ 89 w 105"/>
                <a:gd name="T53" fmla="*/ 105 h 105"/>
                <a:gd name="T54" fmla="*/ 100 w 105"/>
                <a:gd name="T55" fmla="*/ 101 h 105"/>
                <a:gd name="T56" fmla="*/ 105 w 105"/>
                <a:gd name="T57" fmla="*/ 89 h 105"/>
                <a:gd name="T58" fmla="*/ 100 w 105"/>
                <a:gd name="T59" fmla="*/ 78 h 105"/>
                <a:gd name="T60" fmla="*/ 79 w 105"/>
                <a:gd name="T61" fmla="*/ 57 h 105"/>
                <a:gd name="T62" fmla="*/ 15 w 105"/>
                <a:gd name="T63" fmla="*/ 21 h 105"/>
                <a:gd name="T64" fmla="*/ 10 w 105"/>
                <a:gd name="T65" fmla="*/ 12 h 105"/>
                <a:gd name="T66" fmla="*/ 11 w 105"/>
                <a:gd name="T67" fmla="*/ 10 h 105"/>
                <a:gd name="T68" fmla="*/ 20 w 105"/>
                <a:gd name="T69" fmla="*/ 16 h 105"/>
                <a:gd name="T70" fmla="*/ 20 w 105"/>
                <a:gd name="T71" fmla="*/ 20 h 105"/>
                <a:gd name="T72" fmla="*/ 19 w 105"/>
                <a:gd name="T73" fmla="*/ 21 h 105"/>
                <a:gd name="T74" fmla="*/ 15 w 105"/>
                <a:gd name="T75" fmla="*/ 21 h 105"/>
                <a:gd name="T76" fmla="*/ 22 w 105"/>
                <a:gd name="T77" fmla="*/ 95 h 105"/>
                <a:gd name="T78" fmla="*/ 11 w 105"/>
                <a:gd name="T79" fmla="*/ 95 h 105"/>
                <a:gd name="T80" fmla="*/ 9 w 105"/>
                <a:gd name="T81" fmla="*/ 89 h 105"/>
                <a:gd name="T82" fmla="*/ 11 w 105"/>
                <a:gd name="T83" fmla="*/ 84 h 105"/>
                <a:gd name="T84" fmla="*/ 58 w 105"/>
                <a:gd name="T85" fmla="*/ 37 h 105"/>
                <a:gd name="T86" fmla="*/ 57 w 105"/>
                <a:gd name="T87" fmla="*/ 35 h 105"/>
                <a:gd name="T88" fmla="*/ 57 w 105"/>
                <a:gd name="T89" fmla="*/ 29 h 105"/>
                <a:gd name="T90" fmla="*/ 77 w 105"/>
                <a:gd name="T91" fmla="*/ 9 h 105"/>
                <a:gd name="T92" fmla="*/ 79 w 105"/>
                <a:gd name="T93" fmla="*/ 10 h 105"/>
                <a:gd name="T94" fmla="*/ 63 w 105"/>
                <a:gd name="T95" fmla="*/ 25 h 105"/>
                <a:gd name="T96" fmla="*/ 80 w 105"/>
                <a:gd name="T97" fmla="*/ 42 h 105"/>
                <a:gd name="T98" fmla="*/ 96 w 105"/>
                <a:gd name="T99" fmla="*/ 26 h 105"/>
                <a:gd name="T100" fmla="*/ 97 w 105"/>
                <a:gd name="T101" fmla="*/ 29 h 105"/>
                <a:gd name="T102" fmla="*/ 71 w 105"/>
                <a:gd name="T103" fmla="*/ 49 h 105"/>
                <a:gd name="T104" fmla="*/ 69 w 105"/>
                <a:gd name="T105" fmla="*/ 48 h 105"/>
                <a:gd name="T106" fmla="*/ 22 w 105"/>
                <a:gd name="T107" fmla="*/ 95 h 105"/>
                <a:gd name="T108" fmla="*/ 94 w 105"/>
                <a:gd name="T109" fmla="*/ 95 h 105"/>
                <a:gd name="T110" fmla="*/ 83 w 105"/>
                <a:gd name="T111" fmla="*/ 95 h 105"/>
                <a:gd name="T112" fmla="*/ 58 w 105"/>
                <a:gd name="T113" fmla="*/ 70 h 105"/>
                <a:gd name="T114" fmla="*/ 70 w 105"/>
                <a:gd name="T115" fmla="*/ 59 h 105"/>
                <a:gd name="T116" fmla="*/ 94 w 105"/>
                <a:gd name="T117" fmla="*/ 84 h 105"/>
                <a:gd name="T118" fmla="*/ 97 w 105"/>
                <a:gd name="T119" fmla="*/ 89 h 105"/>
                <a:gd name="T120" fmla="*/ 94 w 105"/>
                <a:gd name="T121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05">
                  <a:moveTo>
                    <a:pt x="79" y="57"/>
                  </a:moveTo>
                  <a:cubicBezTo>
                    <a:pt x="93" y="56"/>
                    <a:pt x="105" y="44"/>
                    <a:pt x="105" y="29"/>
                  </a:cubicBezTo>
                  <a:cubicBezTo>
                    <a:pt x="105" y="25"/>
                    <a:pt x="104" y="21"/>
                    <a:pt x="102" y="17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4" y="2"/>
                    <a:pt x="81" y="1"/>
                    <a:pt x="77" y="1"/>
                  </a:cubicBezTo>
                  <a:cubicBezTo>
                    <a:pt x="61" y="1"/>
                    <a:pt x="49" y="14"/>
                    <a:pt x="49" y="29"/>
                  </a:cubicBezTo>
                  <a:cubicBezTo>
                    <a:pt x="49" y="31"/>
                    <a:pt x="49" y="33"/>
                    <a:pt x="49" y="34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2" y="81"/>
                    <a:pt x="1" y="85"/>
                    <a:pt x="1" y="89"/>
                  </a:cubicBezTo>
                  <a:cubicBezTo>
                    <a:pt x="1" y="94"/>
                    <a:pt x="2" y="98"/>
                    <a:pt x="5" y="101"/>
                  </a:cubicBezTo>
                  <a:cubicBezTo>
                    <a:pt x="8" y="104"/>
                    <a:pt x="12" y="105"/>
                    <a:pt x="17" y="105"/>
                  </a:cubicBezTo>
                  <a:cubicBezTo>
                    <a:pt x="21" y="105"/>
                    <a:pt x="25" y="104"/>
                    <a:pt x="28" y="101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0" y="104"/>
                    <a:pt x="84" y="105"/>
                    <a:pt x="89" y="105"/>
                  </a:cubicBezTo>
                  <a:cubicBezTo>
                    <a:pt x="93" y="105"/>
                    <a:pt x="97" y="104"/>
                    <a:pt x="100" y="101"/>
                  </a:cubicBezTo>
                  <a:cubicBezTo>
                    <a:pt x="103" y="98"/>
                    <a:pt x="105" y="94"/>
                    <a:pt x="105" y="89"/>
                  </a:cubicBezTo>
                  <a:cubicBezTo>
                    <a:pt x="105" y="85"/>
                    <a:pt x="103" y="81"/>
                    <a:pt x="100" y="78"/>
                  </a:cubicBezTo>
                  <a:cubicBezTo>
                    <a:pt x="99" y="77"/>
                    <a:pt x="87" y="65"/>
                    <a:pt x="79" y="57"/>
                  </a:cubicBezTo>
                  <a:close/>
                  <a:moveTo>
                    <a:pt x="15" y="21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5" y="21"/>
                  </a:lnTo>
                  <a:close/>
                  <a:moveTo>
                    <a:pt x="22" y="95"/>
                  </a:moveTo>
                  <a:cubicBezTo>
                    <a:pt x="19" y="98"/>
                    <a:pt x="14" y="98"/>
                    <a:pt x="11" y="95"/>
                  </a:cubicBezTo>
                  <a:cubicBezTo>
                    <a:pt x="9" y="94"/>
                    <a:pt x="9" y="92"/>
                    <a:pt x="9" y="89"/>
                  </a:cubicBezTo>
                  <a:cubicBezTo>
                    <a:pt x="9" y="87"/>
                    <a:pt x="9" y="85"/>
                    <a:pt x="11" y="84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3"/>
                    <a:pt x="57" y="31"/>
                    <a:pt x="57" y="29"/>
                  </a:cubicBezTo>
                  <a:cubicBezTo>
                    <a:pt x="57" y="18"/>
                    <a:pt x="66" y="9"/>
                    <a:pt x="77" y="9"/>
                  </a:cubicBezTo>
                  <a:cubicBezTo>
                    <a:pt x="77" y="9"/>
                    <a:pt x="78" y="9"/>
                    <a:pt x="79" y="1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7" y="27"/>
                    <a:pt x="97" y="28"/>
                    <a:pt x="97" y="29"/>
                  </a:cubicBezTo>
                  <a:cubicBezTo>
                    <a:pt x="97" y="42"/>
                    <a:pt x="85" y="52"/>
                    <a:pt x="71" y="49"/>
                  </a:cubicBezTo>
                  <a:cubicBezTo>
                    <a:pt x="69" y="48"/>
                    <a:pt x="69" y="48"/>
                    <a:pt x="69" y="48"/>
                  </a:cubicBezTo>
                  <a:lnTo>
                    <a:pt x="22" y="95"/>
                  </a:lnTo>
                  <a:close/>
                  <a:moveTo>
                    <a:pt x="94" y="95"/>
                  </a:moveTo>
                  <a:cubicBezTo>
                    <a:pt x="91" y="98"/>
                    <a:pt x="86" y="98"/>
                    <a:pt x="83" y="95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6" y="66"/>
                    <a:pt x="93" y="83"/>
                    <a:pt x="94" y="84"/>
                  </a:cubicBezTo>
                  <a:cubicBezTo>
                    <a:pt x="96" y="85"/>
                    <a:pt x="97" y="87"/>
                    <a:pt x="97" y="89"/>
                  </a:cubicBezTo>
                  <a:cubicBezTo>
                    <a:pt x="97" y="92"/>
                    <a:pt x="96" y="94"/>
                    <a:pt x="94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729229" y="1765249"/>
            <a:ext cx="763559" cy="763559"/>
            <a:chOff x="795403" y="5512868"/>
            <a:chExt cx="763559" cy="763559"/>
          </a:xfrm>
        </p:grpSpPr>
        <p:sp>
          <p:nvSpPr>
            <p:cNvPr id="17" name="Round Diagonal Corner Rectangle 4">
              <a:extLst>
                <a:ext uri="{FF2B5EF4-FFF2-40B4-BE49-F238E27FC236}">
                  <a16:creationId xmlns:a16="http://schemas.microsoft.com/office/drawing/2014/main" id="{E37AFDDC-DE74-6296-9F13-33EB8126744D}"/>
                </a:ext>
              </a:extLst>
            </p:cNvPr>
            <p:cNvSpPr/>
            <p:nvPr/>
          </p:nvSpPr>
          <p:spPr>
            <a:xfrm>
              <a:off x="795403" y="5512868"/>
              <a:ext cx="763559" cy="763559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 41">
              <a:extLst>
                <a:ext uri="{FF2B5EF4-FFF2-40B4-BE49-F238E27FC236}">
                  <a16:creationId xmlns:a16="http://schemas.microsoft.com/office/drawing/2014/main" id="{960DCBAA-7524-0E1A-DB2A-5665E4581B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883" y="5727749"/>
              <a:ext cx="320598" cy="321892"/>
            </a:xfrm>
            <a:custGeom>
              <a:avLst/>
              <a:gdLst>
                <a:gd name="T0" fmla="*/ 79 w 105"/>
                <a:gd name="T1" fmla="*/ 57 h 105"/>
                <a:gd name="T2" fmla="*/ 105 w 105"/>
                <a:gd name="T3" fmla="*/ 29 h 105"/>
                <a:gd name="T4" fmla="*/ 102 w 105"/>
                <a:gd name="T5" fmla="*/ 17 h 105"/>
                <a:gd name="T6" fmla="*/ 99 w 105"/>
                <a:gd name="T7" fmla="*/ 12 h 105"/>
                <a:gd name="T8" fmla="*/ 80 w 105"/>
                <a:gd name="T9" fmla="*/ 31 h 105"/>
                <a:gd name="T10" fmla="*/ 74 w 105"/>
                <a:gd name="T11" fmla="*/ 25 h 105"/>
                <a:gd name="T12" fmla="*/ 93 w 105"/>
                <a:gd name="T13" fmla="*/ 6 h 105"/>
                <a:gd name="T14" fmla="*/ 88 w 105"/>
                <a:gd name="T15" fmla="*/ 4 h 105"/>
                <a:gd name="T16" fmla="*/ 77 w 105"/>
                <a:gd name="T17" fmla="*/ 1 h 105"/>
                <a:gd name="T18" fmla="*/ 49 w 105"/>
                <a:gd name="T19" fmla="*/ 29 h 105"/>
                <a:gd name="T20" fmla="*/ 49 w 105"/>
                <a:gd name="T21" fmla="*/ 34 h 105"/>
                <a:gd name="T22" fmla="*/ 44 w 105"/>
                <a:gd name="T23" fmla="*/ 39 h 105"/>
                <a:gd name="T24" fmla="*/ 28 w 105"/>
                <a:gd name="T25" fmla="*/ 23 h 105"/>
                <a:gd name="T26" fmla="*/ 29 w 105"/>
                <a:gd name="T27" fmla="*/ 12 h 105"/>
                <a:gd name="T28" fmla="*/ 10 w 105"/>
                <a:gd name="T29" fmla="*/ 0 h 105"/>
                <a:gd name="T30" fmla="*/ 0 w 105"/>
                <a:gd name="T31" fmla="*/ 10 h 105"/>
                <a:gd name="T32" fmla="*/ 11 w 105"/>
                <a:gd name="T33" fmla="*/ 29 h 105"/>
                <a:gd name="T34" fmla="*/ 22 w 105"/>
                <a:gd name="T35" fmla="*/ 29 h 105"/>
                <a:gd name="T36" fmla="*/ 38 w 105"/>
                <a:gd name="T37" fmla="*/ 45 h 105"/>
                <a:gd name="T38" fmla="*/ 5 w 105"/>
                <a:gd name="T39" fmla="*/ 78 h 105"/>
                <a:gd name="T40" fmla="*/ 1 w 105"/>
                <a:gd name="T41" fmla="*/ 89 h 105"/>
                <a:gd name="T42" fmla="*/ 5 w 105"/>
                <a:gd name="T43" fmla="*/ 101 h 105"/>
                <a:gd name="T44" fmla="*/ 17 w 105"/>
                <a:gd name="T45" fmla="*/ 105 h 105"/>
                <a:gd name="T46" fmla="*/ 28 w 105"/>
                <a:gd name="T47" fmla="*/ 101 h 105"/>
                <a:gd name="T48" fmla="*/ 53 w 105"/>
                <a:gd name="T49" fmla="*/ 76 h 105"/>
                <a:gd name="T50" fmla="*/ 77 w 105"/>
                <a:gd name="T51" fmla="*/ 101 h 105"/>
                <a:gd name="T52" fmla="*/ 89 w 105"/>
                <a:gd name="T53" fmla="*/ 105 h 105"/>
                <a:gd name="T54" fmla="*/ 100 w 105"/>
                <a:gd name="T55" fmla="*/ 101 h 105"/>
                <a:gd name="T56" fmla="*/ 105 w 105"/>
                <a:gd name="T57" fmla="*/ 89 h 105"/>
                <a:gd name="T58" fmla="*/ 100 w 105"/>
                <a:gd name="T59" fmla="*/ 78 h 105"/>
                <a:gd name="T60" fmla="*/ 79 w 105"/>
                <a:gd name="T61" fmla="*/ 57 h 105"/>
                <a:gd name="T62" fmla="*/ 15 w 105"/>
                <a:gd name="T63" fmla="*/ 21 h 105"/>
                <a:gd name="T64" fmla="*/ 10 w 105"/>
                <a:gd name="T65" fmla="*/ 12 h 105"/>
                <a:gd name="T66" fmla="*/ 11 w 105"/>
                <a:gd name="T67" fmla="*/ 10 h 105"/>
                <a:gd name="T68" fmla="*/ 20 w 105"/>
                <a:gd name="T69" fmla="*/ 16 h 105"/>
                <a:gd name="T70" fmla="*/ 20 w 105"/>
                <a:gd name="T71" fmla="*/ 20 h 105"/>
                <a:gd name="T72" fmla="*/ 19 w 105"/>
                <a:gd name="T73" fmla="*/ 21 h 105"/>
                <a:gd name="T74" fmla="*/ 15 w 105"/>
                <a:gd name="T75" fmla="*/ 21 h 105"/>
                <a:gd name="T76" fmla="*/ 22 w 105"/>
                <a:gd name="T77" fmla="*/ 95 h 105"/>
                <a:gd name="T78" fmla="*/ 11 w 105"/>
                <a:gd name="T79" fmla="*/ 95 h 105"/>
                <a:gd name="T80" fmla="*/ 9 w 105"/>
                <a:gd name="T81" fmla="*/ 89 h 105"/>
                <a:gd name="T82" fmla="*/ 11 w 105"/>
                <a:gd name="T83" fmla="*/ 84 h 105"/>
                <a:gd name="T84" fmla="*/ 58 w 105"/>
                <a:gd name="T85" fmla="*/ 37 h 105"/>
                <a:gd name="T86" fmla="*/ 57 w 105"/>
                <a:gd name="T87" fmla="*/ 35 h 105"/>
                <a:gd name="T88" fmla="*/ 57 w 105"/>
                <a:gd name="T89" fmla="*/ 29 h 105"/>
                <a:gd name="T90" fmla="*/ 77 w 105"/>
                <a:gd name="T91" fmla="*/ 9 h 105"/>
                <a:gd name="T92" fmla="*/ 79 w 105"/>
                <a:gd name="T93" fmla="*/ 10 h 105"/>
                <a:gd name="T94" fmla="*/ 63 w 105"/>
                <a:gd name="T95" fmla="*/ 25 h 105"/>
                <a:gd name="T96" fmla="*/ 80 w 105"/>
                <a:gd name="T97" fmla="*/ 42 h 105"/>
                <a:gd name="T98" fmla="*/ 96 w 105"/>
                <a:gd name="T99" fmla="*/ 26 h 105"/>
                <a:gd name="T100" fmla="*/ 97 w 105"/>
                <a:gd name="T101" fmla="*/ 29 h 105"/>
                <a:gd name="T102" fmla="*/ 71 w 105"/>
                <a:gd name="T103" fmla="*/ 49 h 105"/>
                <a:gd name="T104" fmla="*/ 69 w 105"/>
                <a:gd name="T105" fmla="*/ 48 h 105"/>
                <a:gd name="T106" fmla="*/ 22 w 105"/>
                <a:gd name="T107" fmla="*/ 95 h 105"/>
                <a:gd name="T108" fmla="*/ 94 w 105"/>
                <a:gd name="T109" fmla="*/ 95 h 105"/>
                <a:gd name="T110" fmla="*/ 83 w 105"/>
                <a:gd name="T111" fmla="*/ 95 h 105"/>
                <a:gd name="T112" fmla="*/ 58 w 105"/>
                <a:gd name="T113" fmla="*/ 70 h 105"/>
                <a:gd name="T114" fmla="*/ 70 w 105"/>
                <a:gd name="T115" fmla="*/ 59 h 105"/>
                <a:gd name="T116" fmla="*/ 94 w 105"/>
                <a:gd name="T117" fmla="*/ 84 h 105"/>
                <a:gd name="T118" fmla="*/ 97 w 105"/>
                <a:gd name="T119" fmla="*/ 89 h 105"/>
                <a:gd name="T120" fmla="*/ 94 w 105"/>
                <a:gd name="T121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05">
                  <a:moveTo>
                    <a:pt x="79" y="57"/>
                  </a:moveTo>
                  <a:cubicBezTo>
                    <a:pt x="93" y="56"/>
                    <a:pt x="105" y="44"/>
                    <a:pt x="105" y="29"/>
                  </a:cubicBezTo>
                  <a:cubicBezTo>
                    <a:pt x="105" y="25"/>
                    <a:pt x="104" y="21"/>
                    <a:pt x="102" y="17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4" y="2"/>
                    <a:pt x="81" y="1"/>
                    <a:pt x="77" y="1"/>
                  </a:cubicBezTo>
                  <a:cubicBezTo>
                    <a:pt x="61" y="1"/>
                    <a:pt x="49" y="14"/>
                    <a:pt x="49" y="29"/>
                  </a:cubicBezTo>
                  <a:cubicBezTo>
                    <a:pt x="49" y="31"/>
                    <a:pt x="49" y="33"/>
                    <a:pt x="49" y="34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2" y="81"/>
                    <a:pt x="1" y="85"/>
                    <a:pt x="1" y="89"/>
                  </a:cubicBezTo>
                  <a:cubicBezTo>
                    <a:pt x="1" y="94"/>
                    <a:pt x="2" y="98"/>
                    <a:pt x="5" y="101"/>
                  </a:cubicBezTo>
                  <a:cubicBezTo>
                    <a:pt x="8" y="104"/>
                    <a:pt x="12" y="105"/>
                    <a:pt x="17" y="105"/>
                  </a:cubicBezTo>
                  <a:cubicBezTo>
                    <a:pt x="21" y="105"/>
                    <a:pt x="25" y="104"/>
                    <a:pt x="28" y="101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0" y="104"/>
                    <a:pt x="84" y="105"/>
                    <a:pt x="89" y="105"/>
                  </a:cubicBezTo>
                  <a:cubicBezTo>
                    <a:pt x="93" y="105"/>
                    <a:pt x="97" y="104"/>
                    <a:pt x="100" y="101"/>
                  </a:cubicBezTo>
                  <a:cubicBezTo>
                    <a:pt x="103" y="98"/>
                    <a:pt x="105" y="94"/>
                    <a:pt x="105" y="89"/>
                  </a:cubicBezTo>
                  <a:cubicBezTo>
                    <a:pt x="105" y="85"/>
                    <a:pt x="103" y="81"/>
                    <a:pt x="100" y="78"/>
                  </a:cubicBezTo>
                  <a:cubicBezTo>
                    <a:pt x="99" y="77"/>
                    <a:pt x="87" y="65"/>
                    <a:pt x="79" y="57"/>
                  </a:cubicBezTo>
                  <a:close/>
                  <a:moveTo>
                    <a:pt x="15" y="21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5" y="21"/>
                  </a:lnTo>
                  <a:close/>
                  <a:moveTo>
                    <a:pt x="22" y="95"/>
                  </a:moveTo>
                  <a:cubicBezTo>
                    <a:pt x="19" y="98"/>
                    <a:pt x="14" y="98"/>
                    <a:pt x="11" y="95"/>
                  </a:cubicBezTo>
                  <a:cubicBezTo>
                    <a:pt x="9" y="94"/>
                    <a:pt x="9" y="92"/>
                    <a:pt x="9" y="89"/>
                  </a:cubicBezTo>
                  <a:cubicBezTo>
                    <a:pt x="9" y="87"/>
                    <a:pt x="9" y="85"/>
                    <a:pt x="11" y="84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3"/>
                    <a:pt x="57" y="31"/>
                    <a:pt x="57" y="29"/>
                  </a:cubicBezTo>
                  <a:cubicBezTo>
                    <a:pt x="57" y="18"/>
                    <a:pt x="66" y="9"/>
                    <a:pt x="77" y="9"/>
                  </a:cubicBezTo>
                  <a:cubicBezTo>
                    <a:pt x="77" y="9"/>
                    <a:pt x="78" y="9"/>
                    <a:pt x="79" y="10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7" y="27"/>
                    <a:pt x="97" y="28"/>
                    <a:pt x="97" y="29"/>
                  </a:cubicBezTo>
                  <a:cubicBezTo>
                    <a:pt x="97" y="42"/>
                    <a:pt x="85" y="52"/>
                    <a:pt x="71" y="49"/>
                  </a:cubicBezTo>
                  <a:cubicBezTo>
                    <a:pt x="69" y="48"/>
                    <a:pt x="69" y="48"/>
                    <a:pt x="69" y="48"/>
                  </a:cubicBezTo>
                  <a:lnTo>
                    <a:pt x="22" y="95"/>
                  </a:lnTo>
                  <a:close/>
                  <a:moveTo>
                    <a:pt x="94" y="95"/>
                  </a:moveTo>
                  <a:cubicBezTo>
                    <a:pt x="91" y="98"/>
                    <a:pt x="86" y="98"/>
                    <a:pt x="83" y="95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6" y="66"/>
                    <a:pt x="93" y="83"/>
                    <a:pt x="94" y="84"/>
                  </a:cubicBezTo>
                  <a:cubicBezTo>
                    <a:pt x="96" y="85"/>
                    <a:pt x="97" y="87"/>
                    <a:pt x="97" y="89"/>
                  </a:cubicBezTo>
                  <a:cubicBezTo>
                    <a:pt x="97" y="92"/>
                    <a:pt x="96" y="94"/>
                    <a:pt x="94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F46F5E0-48DE-D78B-D8E7-64243310068F}"/>
              </a:ext>
            </a:extLst>
          </p:cNvPr>
          <p:cNvSpPr txBox="1"/>
          <p:nvPr/>
        </p:nvSpPr>
        <p:spPr>
          <a:xfrm>
            <a:off x="5624696" y="1679492"/>
            <a:ext cx="310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</a:t>
            </a:r>
            <a:endParaRPr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26BABC-C96A-7D4C-691F-FA92EAEF8BEF}"/>
              </a:ext>
            </a:extLst>
          </p:cNvPr>
          <p:cNvSpPr txBox="1"/>
          <p:nvPr/>
        </p:nvSpPr>
        <p:spPr>
          <a:xfrm>
            <a:off x="5624696" y="1982477"/>
            <a:ext cx="2965422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설계</a:t>
            </a:r>
            <a:r>
              <a:rPr lang="en-US" altLang="ko-KR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, </a:t>
            </a:r>
            <a:r>
              <a:rPr lang="ko-KR" altLang="en-US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생산으로 나눠서 각 </a:t>
            </a:r>
            <a:r>
              <a:rPr lang="ko-KR" altLang="en-US" sz="1200" b="1" dirty="0" err="1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공정별</a:t>
            </a:r>
            <a:r>
              <a:rPr lang="ko-KR" altLang="en-US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 세부사항을 확인할 수 있도록 함</a:t>
            </a:r>
            <a:r>
              <a:rPr lang="en-US" altLang="ko-KR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46F5E0-48DE-D78B-D8E7-64243310068F}"/>
              </a:ext>
            </a:extLst>
          </p:cNvPr>
          <p:cNvSpPr txBox="1"/>
          <p:nvPr/>
        </p:nvSpPr>
        <p:spPr>
          <a:xfrm>
            <a:off x="9618863" y="1677335"/>
            <a:ext cx="310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부가기능</a:t>
            </a:r>
            <a:endParaRPr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26BABC-C96A-7D4C-691F-FA92EAEF8BEF}"/>
              </a:ext>
            </a:extLst>
          </p:cNvPr>
          <p:cNvSpPr txBox="1"/>
          <p:nvPr/>
        </p:nvSpPr>
        <p:spPr>
          <a:xfrm>
            <a:off x="9618863" y="1980320"/>
            <a:ext cx="2965422" cy="73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메신저</a:t>
            </a:r>
            <a:r>
              <a:rPr lang="en-US" altLang="ko-KR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캘린더</a:t>
            </a:r>
            <a:r>
              <a:rPr lang="en-US" altLang="ko-KR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투두리스트</a:t>
            </a:r>
            <a:r>
              <a:rPr lang="ko-KR" altLang="en-US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등의 기능을 추가하여 개인 업무 처리의 효율성을 극대화하려 함</a:t>
            </a:r>
            <a:r>
              <a:rPr lang="en-US" altLang="ko-KR" sz="1200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b="1" dirty="0">
              <a:solidFill>
                <a:srgbClr val="23236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charset="0"/>
            </a:endParaRPr>
          </a:p>
        </p:txBody>
      </p:sp>
      <p:sp>
        <p:nvSpPr>
          <p:cNvPr id="101" name="사각형: 잘린 한쪽 모서리 33">
            <a:extLst>
              <a:ext uri="{FF2B5EF4-FFF2-40B4-BE49-F238E27FC236}">
                <a16:creationId xmlns:a16="http://schemas.microsoft.com/office/drawing/2014/main" id="{01A1E16F-691D-6C38-3AEC-EBC5C2CFC739}"/>
              </a:ext>
            </a:extLst>
          </p:cNvPr>
          <p:cNvSpPr/>
          <p:nvPr/>
        </p:nvSpPr>
        <p:spPr>
          <a:xfrm flipH="1">
            <a:off x="0" y="3492052"/>
            <a:ext cx="13543010" cy="4151538"/>
          </a:xfrm>
          <a:prstGeom prst="snip1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사각형: 잘린 한쪽 모서리 32">
            <a:extLst>
              <a:ext uri="{FF2B5EF4-FFF2-40B4-BE49-F238E27FC236}">
                <a16:creationId xmlns:a16="http://schemas.microsoft.com/office/drawing/2014/main" id="{0FA63DB1-4E70-29D7-04A7-E270A53D5252}"/>
              </a:ext>
            </a:extLst>
          </p:cNvPr>
          <p:cNvSpPr/>
          <p:nvPr/>
        </p:nvSpPr>
        <p:spPr>
          <a:xfrm flipH="1">
            <a:off x="0" y="3492052"/>
            <a:ext cx="13543010" cy="4118874"/>
          </a:xfrm>
          <a:prstGeom prst="snip1Rect">
            <a:avLst>
              <a:gd name="adj" fmla="val 0"/>
            </a:avLst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2980" y="4383667"/>
            <a:ext cx="6353940" cy="2536382"/>
          </a:xfrm>
          <a:prstGeom prst="roundRect">
            <a:avLst>
              <a:gd name="adj" fmla="val 87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742280" y="4383667"/>
            <a:ext cx="6464515" cy="2536382"/>
          </a:xfrm>
          <a:prstGeom prst="roundRect">
            <a:avLst>
              <a:gd name="adj" fmla="val 87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6768" y="3943310"/>
            <a:ext cx="307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962031" y="3963445"/>
            <a:ext cx="307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49" y="5111300"/>
            <a:ext cx="785508" cy="785508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87" y="4957940"/>
            <a:ext cx="969103" cy="969103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70" y="5047084"/>
            <a:ext cx="824382" cy="824382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8" y="5047084"/>
            <a:ext cx="832639" cy="832639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54" y="5041889"/>
            <a:ext cx="918789" cy="918789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460" y="5097269"/>
            <a:ext cx="887526" cy="894459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15" y="4981545"/>
            <a:ext cx="1109866" cy="1109866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35" y="5068998"/>
            <a:ext cx="814512" cy="814512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314566" y="6089052"/>
            <a:ext cx="1281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모니터링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762052" y="6089051"/>
            <a:ext cx="1489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자재 관리 효율화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5201" y="6089051"/>
            <a:ext cx="163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 간 협업 강화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962009" y="6089051"/>
            <a:ext cx="163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및 업무 조율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010888" y="6084359"/>
            <a:ext cx="163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생산성 향상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471015" y="6082932"/>
            <a:ext cx="163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리스크 최소화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080795" y="6084359"/>
            <a:ext cx="163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효율성 증대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1910154" y="6091411"/>
            <a:ext cx="163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 절감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3798500" y="686714"/>
            <a:ext cx="920445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기획 의도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32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그룹 89"/>
          <p:cNvGrpSpPr/>
          <p:nvPr/>
        </p:nvGrpSpPr>
        <p:grpSpPr>
          <a:xfrm>
            <a:off x="2309545" y="1320343"/>
            <a:ext cx="2317780" cy="1466460"/>
            <a:chOff x="3776233" y="2394592"/>
            <a:chExt cx="2317780" cy="1466460"/>
          </a:xfrm>
        </p:grpSpPr>
        <p:grpSp>
          <p:nvGrpSpPr>
            <p:cNvPr id="38" name="그룹 37"/>
            <p:cNvGrpSpPr/>
            <p:nvPr/>
          </p:nvGrpSpPr>
          <p:grpSpPr>
            <a:xfrm>
              <a:off x="4904057" y="3113115"/>
              <a:ext cx="0" cy="747937"/>
              <a:chOff x="6717617" y="3189082"/>
              <a:chExt cx="0" cy="747937"/>
            </a:xfrm>
          </p:grpSpPr>
          <p:sp>
            <p:nvSpPr>
              <p:cNvPr id="41" name="Линия">
                <a:extLst>
                  <a:ext uri="{FF2B5EF4-FFF2-40B4-BE49-F238E27FC236}">
                    <a16:creationId xmlns:a16="http://schemas.microsoft.com/office/drawing/2014/main" id="{1C575A54-A424-88E7-9D37-3F448569DE79}"/>
                  </a:ext>
                </a:extLst>
              </p:cNvPr>
              <p:cNvSpPr/>
              <p:nvPr/>
            </p:nvSpPr>
            <p:spPr>
              <a:xfrm flipV="1">
                <a:off x="6717617" y="3500147"/>
                <a:ext cx="0" cy="436872"/>
              </a:xfrm>
              <a:prstGeom prst="line">
                <a:avLst/>
              </a:prstGeom>
              <a:noFill/>
              <a:ln w="38100" cap="flat">
                <a:solidFill>
                  <a:srgbClr val="2A579D"/>
                </a:solidFill>
                <a:prstDash val="solid"/>
                <a:miter lim="400000"/>
                <a:head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 dirty="0"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" name="Линия">
                <a:extLst>
                  <a:ext uri="{FF2B5EF4-FFF2-40B4-BE49-F238E27FC236}">
                    <a16:creationId xmlns:a16="http://schemas.microsoft.com/office/drawing/2014/main" id="{72517305-E1CA-EC55-7DC0-3C893EC07E3A}"/>
                  </a:ext>
                </a:extLst>
              </p:cNvPr>
              <p:cNvSpPr/>
              <p:nvPr/>
            </p:nvSpPr>
            <p:spPr>
              <a:xfrm flipV="1">
                <a:off x="6717617" y="3189082"/>
                <a:ext cx="0" cy="311065"/>
              </a:xfrm>
              <a:prstGeom prst="line">
                <a:avLst/>
              </a:prstGeom>
              <a:noFill/>
              <a:ln w="38100" cap="flat">
                <a:solidFill>
                  <a:srgbClr val="2A579D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 dirty="0"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3776233" y="2394592"/>
              <a:ext cx="2317780" cy="725787"/>
              <a:chOff x="3776233" y="2394592"/>
              <a:chExt cx="2317780" cy="725787"/>
            </a:xfrm>
          </p:grpSpPr>
          <p:sp>
            <p:nvSpPr>
              <p:cNvPr id="88" name="Rounded Rectangle">
                <a:extLst>
                  <a:ext uri="{FF2B5EF4-FFF2-40B4-BE49-F238E27FC236}">
                    <a16:creationId xmlns:a16="http://schemas.microsoft.com/office/drawing/2014/main" id="{96EE8076-2FDD-DFA5-6C06-E5B78FC5C791}"/>
                  </a:ext>
                </a:extLst>
              </p:cNvPr>
              <p:cNvSpPr/>
              <p:nvPr/>
            </p:nvSpPr>
            <p:spPr>
              <a:xfrm>
                <a:off x="4343987" y="2394592"/>
                <a:ext cx="1120140" cy="725787"/>
              </a:xfrm>
              <a:prstGeom prst="roundRect">
                <a:avLst>
                  <a:gd name="adj" fmla="val 15000"/>
                </a:avLst>
              </a:prstGeom>
              <a:solidFill>
                <a:schemeClr val="bg1"/>
              </a:solidFill>
              <a:ln w="38100">
                <a:solidFill>
                  <a:srgbClr val="2A579D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0" dirty="0">
                  <a:solidFill>
                    <a:srgbClr val="3780CB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  <p:sp>
            <p:nvSpPr>
              <p:cNvPr id="87" name="First name Second Name">
                <a:extLst>
                  <a:ext uri="{FF2B5EF4-FFF2-40B4-BE49-F238E27FC236}">
                    <a16:creationId xmlns:a16="http://schemas.microsoft.com/office/drawing/2014/main" id="{3A0F75E6-CF11-0B18-4272-E4B5292EA47F}"/>
                  </a:ext>
                </a:extLst>
              </p:cNvPr>
              <p:cNvSpPr txBox="1"/>
              <p:nvPr/>
            </p:nvSpPr>
            <p:spPr>
              <a:xfrm>
                <a:off x="3776233" y="2589725"/>
                <a:ext cx="2317780" cy="318036"/>
              </a:xfrm>
              <a:prstGeom prst="rect">
                <a:avLst/>
              </a:prstGeom>
              <a:noFill/>
              <a:ln w="12700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OpenSans-Bold"/>
                    <a:ea typeface="OpenSans-Bold"/>
                    <a:cs typeface="OpenSans-Bold"/>
                    <a:sym typeface="OpenSans-Bold"/>
                  </a:defRPr>
                </a:lvl1pPr>
              </a:lstStyle>
              <a:p>
                <a:pPr algn="ctr"/>
                <a:r>
                  <a:rPr lang="ko-KR" altLang="en-US" sz="1400" dirty="0">
                    <a:solidFill>
                      <a:srgbClr val="3780CB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프로젝트</a:t>
                </a:r>
                <a:endParaRPr sz="1400" dirty="0">
                  <a:solidFill>
                    <a:srgbClr val="3780CB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</p:grpSp>
      <p:sp>
        <p:nvSpPr>
          <p:cNvPr id="98" name="순서도: 처리 97"/>
          <p:cNvSpPr/>
          <p:nvPr/>
        </p:nvSpPr>
        <p:spPr>
          <a:xfrm>
            <a:off x="10379207" y="76848"/>
            <a:ext cx="2960915" cy="105954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C781BF7-169D-B34C-2DB2-C47A363CD2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677" y="639626"/>
            <a:ext cx="628247" cy="43143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CCDB65-D0A1-7272-9C2B-B9B9811A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659022"/>
            <a:ext cx="4211574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개요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183160" y="1261602"/>
            <a:ext cx="1651410" cy="1660412"/>
            <a:chOff x="5026578" y="957769"/>
            <a:chExt cx="1680986" cy="16783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18">
              <a:extLst>
                <a:ext uri="{FF2B5EF4-FFF2-40B4-BE49-F238E27FC236}">
                  <a16:creationId xmlns:a16="http://schemas.microsoft.com/office/drawing/2014/main" id="{A3342C32-CBBC-AA4A-CD84-D51D7E580297}"/>
                </a:ext>
              </a:extLst>
            </p:cNvPr>
            <p:cNvSpPr/>
            <p:nvPr/>
          </p:nvSpPr>
          <p:spPr>
            <a:xfrm>
              <a:off x="5115474" y="957769"/>
              <a:ext cx="1512584" cy="1464399"/>
            </a:xfrm>
            <a:prstGeom prst="roundRect">
              <a:avLst>
                <a:gd name="adj" fmla="val 50000"/>
              </a:avLst>
            </a:prstGeom>
            <a:solidFill>
              <a:srgbClr val="1773D3">
                <a:alpha val="79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JavaScript</a:t>
              </a:r>
            </a:p>
            <a:p>
              <a:pPr algn="ctr"/>
              <a:r>
                <a:rPr 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React /</a:t>
              </a:r>
            </a:p>
            <a:p>
              <a:pPr algn="ctr"/>
              <a:r>
                <a:rPr 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Node.js</a:t>
              </a:r>
            </a:p>
            <a:p>
              <a:pPr algn="ctr"/>
              <a:r>
                <a:rPr 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Express</a:t>
              </a:r>
            </a:p>
          </p:txBody>
        </p:sp>
        <p:sp>
          <p:nvSpPr>
            <p:cNvPr id="23" name="Rectangle: Rounded Corners 65">
              <a:extLst>
                <a:ext uri="{FF2B5EF4-FFF2-40B4-BE49-F238E27FC236}">
                  <a16:creationId xmlns:a16="http://schemas.microsoft.com/office/drawing/2014/main" id="{D8401097-B867-6C48-D12F-01EE16E97D18}"/>
                </a:ext>
              </a:extLst>
            </p:cNvPr>
            <p:cNvSpPr/>
            <p:nvPr/>
          </p:nvSpPr>
          <p:spPr>
            <a:xfrm>
              <a:off x="5026578" y="2207248"/>
              <a:ext cx="1680986" cy="4289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3780CB"/>
              </a:solidFill>
            </a:ln>
            <a:effectLst>
              <a:outerShdw blurRad="127000" sx="116000" sy="116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rgbClr val="3780C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프론트엔드</a:t>
              </a:r>
              <a:r>
                <a:rPr lang="en-US" altLang="ko-KR" sz="1200" b="1" dirty="0">
                  <a:solidFill>
                    <a:srgbClr val="3780C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 err="1">
                  <a:solidFill>
                    <a:srgbClr val="3780C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백엔드</a:t>
              </a:r>
              <a:endParaRPr lang="en-US" sz="1200" b="1" dirty="0">
                <a:solidFill>
                  <a:srgbClr val="3780C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774344" y="1224853"/>
            <a:ext cx="1415730" cy="1658816"/>
            <a:chOff x="11329922" y="957769"/>
            <a:chExt cx="1534635" cy="16788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Rectangle: Rounded Corners 39">
              <a:extLst>
                <a:ext uri="{FF2B5EF4-FFF2-40B4-BE49-F238E27FC236}">
                  <a16:creationId xmlns:a16="http://schemas.microsoft.com/office/drawing/2014/main" id="{AAB376D8-6324-95F7-AE4E-EF899AB3C71B}"/>
                </a:ext>
              </a:extLst>
            </p:cNvPr>
            <p:cNvSpPr/>
            <p:nvPr/>
          </p:nvSpPr>
          <p:spPr>
            <a:xfrm>
              <a:off x="11329922" y="957769"/>
              <a:ext cx="1534635" cy="1457680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MySQL</a:t>
              </a:r>
            </a:p>
          </p:txBody>
        </p:sp>
        <p:sp>
          <p:nvSpPr>
            <p:cNvPr id="26" name="Rectangle: Rounded Corners 66">
              <a:extLst>
                <a:ext uri="{FF2B5EF4-FFF2-40B4-BE49-F238E27FC236}">
                  <a16:creationId xmlns:a16="http://schemas.microsoft.com/office/drawing/2014/main" id="{326030D5-1953-FCC9-2D4E-595878B66511}"/>
                </a:ext>
              </a:extLst>
            </p:cNvPr>
            <p:cNvSpPr/>
            <p:nvPr/>
          </p:nvSpPr>
          <p:spPr>
            <a:xfrm>
              <a:off x="11378855" y="2207715"/>
              <a:ext cx="1436770" cy="4289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232361"/>
              </a:solidFill>
            </a:ln>
            <a:effectLst>
              <a:outerShdw blurRad="127000" sx="116000" sy="116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23236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9069192" y="1252512"/>
            <a:ext cx="1394241" cy="1631156"/>
            <a:chOff x="9768432" y="1023868"/>
            <a:chExt cx="1470110" cy="16783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ectangle: Rounded Corners 23">
              <a:extLst>
                <a:ext uri="{FF2B5EF4-FFF2-40B4-BE49-F238E27FC236}">
                  <a16:creationId xmlns:a16="http://schemas.microsoft.com/office/drawing/2014/main" id="{DB29A8CE-1688-FB39-7133-B42F8D9902E0}"/>
                </a:ext>
              </a:extLst>
            </p:cNvPr>
            <p:cNvSpPr/>
            <p:nvPr/>
          </p:nvSpPr>
          <p:spPr>
            <a:xfrm>
              <a:off x="9768432" y="1023868"/>
              <a:ext cx="1470110" cy="1445700"/>
            </a:xfrm>
            <a:prstGeom prst="roundRect">
              <a:avLst>
                <a:gd name="adj" fmla="val 50000"/>
              </a:avLst>
            </a:prstGeom>
            <a:solidFill>
              <a:srgbClr val="094198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Discord</a:t>
              </a:r>
            </a:p>
            <a:p>
              <a:pPr algn="ctr"/>
              <a:r>
                <a:rPr 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</a:p>
          </p:txBody>
        </p:sp>
        <p:sp>
          <p:nvSpPr>
            <p:cNvPr id="29" name="Rectangle: Rounded Corners 67">
              <a:extLst>
                <a:ext uri="{FF2B5EF4-FFF2-40B4-BE49-F238E27FC236}">
                  <a16:creationId xmlns:a16="http://schemas.microsoft.com/office/drawing/2014/main" id="{1B56B3F2-A28A-72D0-4203-986A078727AB}"/>
                </a:ext>
              </a:extLst>
            </p:cNvPr>
            <p:cNvSpPr/>
            <p:nvPr/>
          </p:nvSpPr>
          <p:spPr>
            <a:xfrm>
              <a:off x="9801772" y="2273312"/>
              <a:ext cx="1436770" cy="4289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2A579D"/>
              </a:solidFill>
            </a:ln>
            <a:effectLst>
              <a:outerShdw blurRad="127000" sx="116000" sy="116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rgbClr val="2A579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협업도구</a:t>
              </a:r>
              <a:endParaRPr lang="en-US" altLang="ko-KR" sz="1200" b="1" dirty="0">
                <a:solidFill>
                  <a:srgbClr val="2A57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088160" y="1553817"/>
            <a:ext cx="553450" cy="864704"/>
            <a:chOff x="8787400" y="1325173"/>
            <a:chExt cx="553450" cy="864704"/>
          </a:xfrm>
        </p:grpSpPr>
        <p:sp>
          <p:nvSpPr>
            <p:cNvPr id="31" name="원호 30"/>
            <p:cNvSpPr/>
            <p:nvPr/>
          </p:nvSpPr>
          <p:spPr>
            <a:xfrm rot="676597">
              <a:off x="8787400" y="1325173"/>
              <a:ext cx="543860" cy="864704"/>
            </a:xfrm>
            <a:prstGeom prst="arc">
              <a:avLst/>
            </a:prstGeom>
            <a:ln w="5715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9244013" y="1891416"/>
              <a:ext cx="96837" cy="94764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원호 32"/>
          <p:cNvSpPr/>
          <p:nvPr/>
        </p:nvSpPr>
        <p:spPr>
          <a:xfrm rot="676597">
            <a:off x="9847946" y="1566232"/>
            <a:ext cx="543860" cy="864704"/>
          </a:xfrm>
          <a:prstGeom prst="arc">
            <a:avLst/>
          </a:prstGeom>
          <a:ln w="571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304559" y="2132475"/>
            <a:ext cx="96837" cy="94764"/>
          </a:xfrm>
          <a:prstGeom prst="ellipse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/>
        </p:nvSpPr>
        <p:spPr>
          <a:xfrm rot="676597">
            <a:off x="11577686" y="1572110"/>
            <a:ext cx="543860" cy="864704"/>
          </a:xfrm>
          <a:prstGeom prst="arc">
            <a:avLst/>
          </a:prstGeom>
          <a:ln w="571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2034299" y="2138353"/>
            <a:ext cx="96837" cy="94764"/>
          </a:xfrm>
          <a:prstGeom prst="ellipse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Линия">
            <a:extLst>
              <a:ext uri="{FF2B5EF4-FFF2-40B4-BE49-F238E27FC236}">
                <a16:creationId xmlns:a16="http://schemas.microsoft.com/office/drawing/2014/main" id="{F2955CC9-C1E5-BA25-C530-2B6F5E28DE43}"/>
              </a:ext>
            </a:extLst>
          </p:cNvPr>
          <p:cNvSpPr/>
          <p:nvPr/>
        </p:nvSpPr>
        <p:spPr>
          <a:xfrm rot="5400000">
            <a:off x="3295546" y="799373"/>
            <a:ext cx="425644" cy="3552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592" extrusionOk="0">
                <a:moveTo>
                  <a:pt x="21389" y="1"/>
                </a:moveTo>
                <a:lnTo>
                  <a:pt x="8868" y="1"/>
                </a:lnTo>
                <a:cubicBezTo>
                  <a:pt x="6467" y="-8"/>
                  <a:pt x="4110" y="36"/>
                  <a:pt x="2406" y="120"/>
                </a:cubicBezTo>
                <a:cubicBezTo>
                  <a:pt x="998" y="190"/>
                  <a:pt x="145" y="283"/>
                  <a:pt x="4" y="382"/>
                </a:cubicBezTo>
                <a:lnTo>
                  <a:pt x="4" y="21163"/>
                </a:lnTo>
                <a:cubicBezTo>
                  <a:pt x="-63" y="21271"/>
                  <a:pt x="713" y="21375"/>
                  <a:pt x="2167" y="21454"/>
                </a:cubicBezTo>
                <a:cubicBezTo>
                  <a:pt x="3585" y="21531"/>
                  <a:pt x="5542" y="21578"/>
                  <a:pt x="7636" y="21586"/>
                </a:cubicBezTo>
                <a:lnTo>
                  <a:pt x="21537" y="21592"/>
                </a:lnTo>
              </a:path>
            </a:pathLst>
          </a:custGeom>
          <a:noFill/>
          <a:ln w="38100" cap="flat">
            <a:solidFill>
              <a:srgbClr val="2A579D"/>
            </a:solidFill>
            <a:prstDash val="solid"/>
            <a:miter lim="400000"/>
            <a:headEnd type="oval" w="med" len="med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ea typeface="나눔스퀘어 네오 Regular" panose="00000500000000000000" pitchFamily="2" charset="-127"/>
            </a:endParaRPr>
          </a:p>
        </p:txBody>
      </p:sp>
      <p:sp>
        <p:nvSpPr>
          <p:cNvPr id="43" name="Прямоугольник">
            <a:extLst>
              <a:ext uri="{FF2B5EF4-FFF2-40B4-BE49-F238E27FC236}">
                <a16:creationId xmlns:a16="http://schemas.microsoft.com/office/drawing/2014/main" id="{98EA7342-3975-5D10-773E-6450CAD28656}"/>
              </a:ext>
            </a:extLst>
          </p:cNvPr>
          <p:cNvSpPr/>
          <p:nvPr/>
        </p:nvSpPr>
        <p:spPr>
          <a:xfrm>
            <a:off x="876020" y="4133119"/>
            <a:ext cx="1433068" cy="443934"/>
          </a:xfrm>
          <a:prstGeom prst="roundRect">
            <a:avLst>
              <a:gd name="adj" fmla="val 0"/>
            </a:avLst>
          </a:prstGeom>
          <a:solidFill>
            <a:srgbClr val="ECECE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Прямоугольник">
            <a:extLst>
              <a:ext uri="{FF2B5EF4-FFF2-40B4-BE49-F238E27FC236}">
                <a16:creationId xmlns:a16="http://schemas.microsoft.com/office/drawing/2014/main" id="{EC5B0362-2C1A-1F9F-8410-46B1F05B7121}"/>
              </a:ext>
            </a:extLst>
          </p:cNvPr>
          <p:cNvSpPr/>
          <p:nvPr/>
        </p:nvSpPr>
        <p:spPr>
          <a:xfrm>
            <a:off x="876020" y="4623318"/>
            <a:ext cx="1433068" cy="443934"/>
          </a:xfrm>
          <a:prstGeom prst="roundRect">
            <a:avLst>
              <a:gd name="adj" fmla="val 0"/>
            </a:avLst>
          </a:prstGeom>
          <a:solidFill>
            <a:srgbClr val="ECECE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Прямоугольник">
            <a:extLst>
              <a:ext uri="{FF2B5EF4-FFF2-40B4-BE49-F238E27FC236}">
                <a16:creationId xmlns:a16="http://schemas.microsoft.com/office/drawing/2014/main" id="{CB6BE3AC-1715-6C83-B61C-D9FAC8A7DF99}"/>
              </a:ext>
            </a:extLst>
          </p:cNvPr>
          <p:cNvSpPr/>
          <p:nvPr/>
        </p:nvSpPr>
        <p:spPr>
          <a:xfrm>
            <a:off x="876020" y="5113517"/>
            <a:ext cx="1433068" cy="443934"/>
          </a:xfrm>
          <a:prstGeom prst="roundRect">
            <a:avLst>
              <a:gd name="adj" fmla="val 0"/>
            </a:avLst>
          </a:prstGeom>
          <a:solidFill>
            <a:srgbClr val="ECECE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Прямоугольник">
            <a:extLst>
              <a:ext uri="{FF2B5EF4-FFF2-40B4-BE49-F238E27FC236}">
                <a16:creationId xmlns:a16="http://schemas.microsoft.com/office/drawing/2014/main" id="{DC8F2DEA-6610-6A68-3546-69036F42868F}"/>
              </a:ext>
            </a:extLst>
          </p:cNvPr>
          <p:cNvSpPr/>
          <p:nvPr/>
        </p:nvSpPr>
        <p:spPr>
          <a:xfrm>
            <a:off x="876020" y="3642922"/>
            <a:ext cx="1433068" cy="443934"/>
          </a:xfrm>
          <a:prstGeom prst="roundRect">
            <a:avLst>
              <a:gd name="adj" fmla="val 0"/>
            </a:avLst>
          </a:prstGeom>
          <a:solidFill>
            <a:srgbClr val="ECECE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ype text here">
            <a:extLst>
              <a:ext uri="{FF2B5EF4-FFF2-40B4-BE49-F238E27FC236}">
                <a16:creationId xmlns:a16="http://schemas.microsoft.com/office/drawing/2014/main" id="{B1F588ED-C7C1-5D52-ADC7-A54E86BDEBC6}"/>
              </a:ext>
            </a:extLst>
          </p:cNvPr>
          <p:cNvSpPr txBox="1"/>
          <p:nvPr/>
        </p:nvSpPr>
        <p:spPr>
          <a:xfrm>
            <a:off x="874668" y="4214096"/>
            <a:ext cx="1433512" cy="272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25400" rIns="25400" bIns="25400" numCol="1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64697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controllers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ype text here">
            <a:extLst>
              <a:ext uri="{FF2B5EF4-FFF2-40B4-BE49-F238E27FC236}">
                <a16:creationId xmlns:a16="http://schemas.microsoft.com/office/drawing/2014/main" id="{EBFBD6D4-2795-25B1-DEC2-390B5F40CCDA}"/>
              </a:ext>
            </a:extLst>
          </p:cNvPr>
          <p:cNvSpPr txBox="1"/>
          <p:nvPr/>
        </p:nvSpPr>
        <p:spPr>
          <a:xfrm>
            <a:off x="874668" y="4704295"/>
            <a:ext cx="1433512" cy="272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25400" rIns="25400" bIns="25400" numCol="1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64697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ype text here">
            <a:extLst>
              <a:ext uri="{FF2B5EF4-FFF2-40B4-BE49-F238E27FC236}">
                <a16:creationId xmlns:a16="http://schemas.microsoft.com/office/drawing/2014/main" id="{3C89AD2C-6ECD-58D4-AC8E-98562DEE9FA4}"/>
              </a:ext>
            </a:extLst>
          </p:cNvPr>
          <p:cNvSpPr txBox="1"/>
          <p:nvPr/>
        </p:nvSpPr>
        <p:spPr>
          <a:xfrm>
            <a:off x="874669" y="5205425"/>
            <a:ext cx="1433512" cy="251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25400" rIns="25400" bIns="25400" numCol="1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64697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middlewares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ype text here">
            <a:extLst>
              <a:ext uri="{FF2B5EF4-FFF2-40B4-BE49-F238E27FC236}">
                <a16:creationId xmlns:a16="http://schemas.microsoft.com/office/drawing/2014/main" id="{310A5C98-989E-3CED-2EF7-F4FC1E4D4809}"/>
              </a:ext>
            </a:extLst>
          </p:cNvPr>
          <p:cNvSpPr txBox="1"/>
          <p:nvPr/>
        </p:nvSpPr>
        <p:spPr>
          <a:xfrm>
            <a:off x="874669" y="3723898"/>
            <a:ext cx="1433512" cy="272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25400" rIns="25400" bIns="25400" numCol="1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64697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config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Прямоугольник">
            <a:extLst>
              <a:ext uri="{FF2B5EF4-FFF2-40B4-BE49-F238E27FC236}">
                <a16:creationId xmlns:a16="http://schemas.microsoft.com/office/drawing/2014/main" id="{2DEE36BA-5B39-462A-0364-F775E1525EEF}"/>
              </a:ext>
            </a:extLst>
          </p:cNvPr>
          <p:cNvSpPr/>
          <p:nvPr/>
        </p:nvSpPr>
        <p:spPr>
          <a:xfrm>
            <a:off x="2467742" y="4156871"/>
            <a:ext cx="1792925" cy="443934"/>
          </a:xfrm>
          <a:prstGeom prst="roundRect">
            <a:avLst>
              <a:gd name="adj" fmla="val 0"/>
            </a:avLst>
          </a:prstGeom>
          <a:solidFill>
            <a:srgbClr val="ECECE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Прямоугольник">
            <a:extLst>
              <a:ext uri="{FF2B5EF4-FFF2-40B4-BE49-F238E27FC236}">
                <a16:creationId xmlns:a16="http://schemas.microsoft.com/office/drawing/2014/main" id="{C750A128-4839-6EA3-A34A-7B2AA7362E51}"/>
              </a:ext>
            </a:extLst>
          </p:cNvPr>
          <p:cNvSpPr/>
          <p:nvPr/>
        </p:nvSpPr>
        <p:spPr>
          <a:xfrm>
            <a:off x="2467742" y="4647070"/>
            <a:ext cx="1792925" cy="443934"/>
          </a:xfrm>
          <a:prstGeom prst="roundRect">
            <a:avLst>
              <a:gd name="adj" fmla="val 0"/>
            </a:avLst>
          </a:prstGeom>
          <a:solidFill>
            <a:srgbClr val="ECECE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Прямоугольник">
            <a:extLst>
              <a:ext uri="{FF2B5EF4-FFF2-40B4-BE49-F238E27FC236}">
                <a16:creationId xmlns:a16="http://schemas.microsoft.com/office/drawing/2014/main" id="{F5E7D870-4851-3F6A-7BCB-85773C3FD100}"/>
              </a:ext>
            </a:extLst>
          </p:cNvPr>
          <p:cNvSpPr/>
          <p:nvPr/>
        </p:nvSpPr>
        <p:spPr>
          <a:xfrm>
            <a:off x="2467742" y="5137269"/>
            <a:ext cx="1792925" cy="443934"/>
          </a:xfrm>
          <a:prstGeom prst="roundRect">
            <a:avLst>
              <a:gd name="adj" fmla="val 0"/>
            </a:avLst>
          </a:prstGeom>
          <a:solidFill>
            <a:srgbClr val="ECECE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Прямоугольник">
            <a:extLst>
              <a:ext uri="{FF2B5EF4-FFF2-40B4-BE49-F238E27FC236}">
                <a16:creationId xmlns:a16="http://schemas.microsoft.com/office/drawing/2014/main" id="{7373B08D-CC1B-779B-83D5-D3244E6F2419}"/>
              </a:ext>
            </a:extLst>
          </p:cNvPr>
          <p:cNvSpPr/>
          <p:nvPr/>
        </p:nvSpPr>
        <p:spPr>
          <a:xfrm>
            <a:off x="2467742" y="3666674"/>
            <a:ext cx="1792925" cy="443934"/>
          </a:xfrm>
          <a:prstGeom prst="roundRect">
            <a:avLst>
              <a:gd name="adj" fmla="val 0"/>
            </a:avLst>
          </a:prstGeom>
          <a:solidFill>
            <a:srgbClr val="ECECE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ype text here">
            <a:extLst>
              <a:ext uri="{FF2B5EF4-FFF2-40B4-BE49-F238E27FC236}">
                <a16:creationId xmlns:a16="http://schemas.microsoft.com/office/drawing/2014/main" id="{599D9B87-28EC-5087-B489-53174E58696B}"/>
              </a:ext>
            </a:extLst>
          </p:cNvPr>
          <p:cNvSpPr txBox="1"/>
          <p:nvPr/>
        </p:nvSpPr>
        <p:spPr>
          <a:xfrm>
            <a:off x="2466229" y="4248780"/>
            <a:ext cx="1793480" cy="251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25400" rIns="25400" bIns="25400" numCol="1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64697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pages</a:t>
            </a:r>
            <a:endParaRPr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ype text here">
            <a:extLst>
              <a:ext uri="{FF2B5EF4-FFF2-40B4-BE49-F238E27FC236}">
                <a16:creationId xmlns:a16="http://schemas.microsoft.com/office/drawing/2014/main" id="{2D66CD41-94F3-98D0-ACB2-C225F590D28C}"/>
              </a:ext>
            </a:extLst>
          </p:cNvPr>
          <p:cNvSpPr txBox="1"/>
          <p:nvPr/>
        </p:nvSpPr>
        <p:spPr>
          <a:xfrm>
            <a:off x="2466229" y="4738979"/>
            <a:ext cx="1793480" cy="251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25400" rIns="25400" bIns="25400" numCol="1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64697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services</a:t>
            </a:r>
            <a:endParaRPr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ype text here">
            <a:extLst>
              <a:ext uri="{FF2B5EF4-FFF2-40B4-BE49-F238E27FC236}">
                <a16:creationId xmlns:a16="http://schemas.microsoft.com/office/drawing/2014/main" id="{B5AE869C-F0FD-777E-72BE-3B2BEFA48044}"/>
              </a:ext>
            </a:extLst>
          </p:cNvPr>
          <p:cNvSpPr txBox="1"/>
          <p:nvPr/>
        </p:nvSpPr>
        <p:spPr>
          <a:xfrm>
            <a:off x="2466230" y="5229177"/>
            <a:ext cx="1793480" cy="251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25400" rIns="25400" bIns="25400" numCol="1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64697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utils</a:t>
            </a:r>
            <a:endParaRPr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ype text here">
            <a:extLst>
              <a:ext uri="{FF2B5EF4-FFF2-40B4-BE49-F238E27FC236}">
                <a16:creationId xmlns:a16="http://schemas.microsoft.com/office/drawing/2014/main" id="{AAA1DC61-8E4E-C609-2735-E84B75FACA7A}"/>
              </a:ext>
            </a:extLst>
          </p:cNvPr>
          <p:cNvSpPr txBox="1"/>
          <p:nvPr/>
        </p:nvSpPr>
        <p:spPr>
          <a:xfrm>
            <a:off x="2466230" y="3758582"/>
            <a:ext cx="1793480" cy="251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25400" rIns="25400" bIns="25400" numCol="1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64697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components</a:t>
            </a:r>
            <a:endParaRPr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Rounded Rectangle">
            <a:extLst>
              <a:ext uri="{FF2B5EF4-FFF2-40B4-BE49-F238E27FC236}">
                <a16:creationId xmlns:a16="http://schemas.microsoft.com/office/drawing/2014/main" id="{C657B57D-04C7-D4ED-7D4B-5EAAF61CF3E9}"/>
              </a:ext>
            </a:extLst>
          </p:cNvPr>
          <p:cNvSpPr/>
          <p:nvPr/>
        </p:nvSpPr>
        <p:spPr>
          <a:xfrm>
            <a:off x="996014" y="2788429"/>
            <a:ext cx="1366874" cy="725787"/>
          </a:xfrm>
          <a:prstGeom prst="roundRect">
            <a:avLst>
              <a:gd name="adj" fmla="val 15000"/>
            </a:avLst>
          </a:prstGeom>
          <a:solidFill>
            <a:schemeClr val="bg1"/>
          </a:solidFill>
          <a:ln w="38100">
            <a:solidFill>
              <a:srgbClr val="3780CB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>
              <a:solidFill>
                <a:schemeClr val="accent6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7" name="First name Second Name">
            <a:extLst>
              <a:ext uri="{FF2B5EF4-FFF2-40B4-BE49-F238E27FC236}">
                <a16:creationId xmlns:a16="http://schemas.microsoft.com/office/drawing/2014/main" id="{C9292D3E-4923-E7EE-B5D3-5E39E44B0A95}"/>
              </a:ext>
            </a:extLst>
          </p:cNvPr>
          <p:cNvSpPr txBox="1"/>
          <p:nvPr/>
        </p:nvSpPr>
        <p:spPr>
          <a:xfrm>
            <a:off x="1153324" y="2893664"/>
            <a:ext cx="1076502" cy="5334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OpenSans-Bold"/>
                <a:ea typeface="OpenSans-Bold"/>
                <a:cs typeface="OpenSans-Bold"/>
                <a:sym typeface="OpenSans-Bold"/>
              </a:defRPr>
            </a:lvl1pPr>
          </a:lstStyle>
          <a:p>
            <a:pPr algn="ctr"/>
            <a:r>
              <a:rPr lang="ko-KR" altLang="en-US" sz="1400" dirty="0">
                <a:solidFill>
                  <a:srgbClr val="3780C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서버</a:t>
            </a:r>
            <a:endParaRPr lang="en-US" altLang="ko-KR" sz="1400" dirty="0">
              <a:solidFill>
                <a:srgbClr val="3780C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sz="1400" dirty="0">
                <a:solidFill>
                  <a:srgbClr val="3780C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Server</a:t>
            </a:r>
            <a:endParaRPr sz="1400" dirty="0">
              <a:solidFill>
                <a:srgbClr val="3780C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3" name="Rounded Rectangle">
            <a:extLst>
              <a:ext uri="{FF2B5EF4-FFF2-40B4-BE49-F238E27FC236}">
                <a16:creationId xmlns:a16="http://schemas.microsoft.com/office/drawing/2014/main" id="{96EE8076-2FDD-DFA5-6C06-E5B78FC5C791}"/>
              </a:ext>
            </a:extLst>
          </p:cNvPr>
          <p:cNvSpPr/>
          <p:nvPr/>
        </p:nvSpPr>
        <p:spPr>
          <a:xfrm>
            <a:off x="2721283" y="2791127"/>
            <a:ext cx="1396999" cy="725787"/>
          </a:xfrm>
          <a:prstGeom prst="roundRect">
            <a:avLst>
              <a:gd name="adj" fmla="val 15000"/>
            </a:avLst>
          </a:prstGeom>
          <a:solidFill>
            <a:schemeClr val="bg1"/>
          </a:solidFill>
          <a:ln w="38100">
            <a:solidFill>
              <a:srgbClr val="3780CB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>
              <a:solidFill>
                <a:schemeClr val="accent6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4" name="First name Second Name">
            <a:extLst>
              <a:ext uri="{FF2B5EF4-FFF2-40B4-BE49-F238E27FC236}">
                <a16:creationId xmlns:a16="http://schemas.microsoft.com/office/drawing/2014/main" id="{3A0F75E6-CF11-0B18-4272-E4B5292EA47F}"/>
              </a:ext>
            </a:extLst>
          </p:cNvPr>
          <p:cNvSpPr txBox="1"/>
          <p:nvPr/>
        </p:nvSpPr>
        <p:spPr>
          <a:xfrm>
            <a:off x="2291959" y="2922014"/>
            <a:ext cx="2317780" cy="5334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OpenSans-Bold"/>
                <a:ea typeface="OpenSans-Bold"/>
                <a:cs typeface="OpenSans-Bold"/>
                <a:sym typeface="OpenSans-Bold"/>
              </a:defRPr>
            </a:lvl1pPr>
          </a:lstStyle>
          <a:p>
            <a:pPr algn="ctr"/>
            <a:r>
              <a:rPr lang="ko-KR" altLang="en-US" sz="1400" dirty="0">
                <a:solidFill>
                  <a:srgbClr val="3780C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클라이언트</a:t>
            </a:r>
            <a:endParaRPr lang="en-US" altLang="ko-KR" sz="1400" dirty="0">
              <a:solidFill>
                <a:srgbClr val="3780C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sz="1400" dirty="0">
                <a:solidFill>
                  <a:srgbClr val="3780C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Client</a:t>
            </a:r>
            <a:endParaRPr sz="1400" dirty="0">
              <a:solidFill>
                <a:srgbClr val="3780C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5" name="Rounded Rectangle">
            <a:extLst>
              <a:ext uri="{FF2B5EF4-FFF2-40B4-BE49-F238E27FC236}">
                <a16:creationId xmlns:a16="http://schemas.microsoft.com/office/drawing/2014/main" id="{7EA6F64D-A87C-1079-A099-B0A02BC3EE36}"/>
              </a:ext>
            </a:extLst>
          </p:cNvPr>
          <p:cNvSpPr/>
          <p:nvPr/>
        </p:nvSpPr>
        <p:spPr>
          <a:xfrm>
            <a:off x="4647047" y="2788429"/>
            <a:ext cx="1272611" cy="725787"/>
          </a:xfrm>
          <a:prstGeom prst="roundRect">
            <a:avLst>
              <a:gd name="adj" fmla="val 15000"/>
            </a:avLst>
          </a:prstGeom>
          <a:solidFill>
            <a:schemeClr val="bg1"/>
          </a:solidFill>
          <a:ln w="38100">
            <a:solidFill>
              <a:srgbClr val="3780CB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>
              <a:solidFill>
                <a:schemeClr val="accent6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6" name="First name Second Name">
            <a:extLst>
              <a:ext uri="{FF2B5EF4-FFF2-40B4-BE49-F238E27FC236}">
                <a16:creationId xmlns:a16="http://schemas.microsoft.com/office/drawing/2014/main" id="{582D4FEB-8F03-9A2F-CD31-D523620DA6D8}"/>
              </a:ext>
            </a:extLst>
          </p:cNvPr>
          <p:cNvSpPr txBox="1"/>
          <p:nvPr/>
        </p:nvSpPr>
        <p:spPr>
          <a:xfrm>
            <a:off x="4108762" y="2888734"/>
            <a:ext cx="2317780" cy="5334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OpenSans-Bold"/>
                <a:ea typeface="OpenSans-Bold"/>
                <a:cs typeface="OpenSans-Bold"/>
                <a:sym typeface="OpenSans-Bold"/>
              </a:defRPr>
            </a:lvl1pPr>
          </a:lstStyle>
          <a:p>
            <a:pPr algn="ctr"/>
            <a:r>
              <a:rPr lang="ko-KR" altLang="en-US" sz="1400" dirty="0">
                <a:solidFill>
                  <a:srgbClr val="3780C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</a:t>
            </a:r>
            <a:endParaRPr lang="en-US" altLang="ko-KR" sz="1400" dirty="0">
              <a:solidFill>
                <a:srgbClr val="3780C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sz="1400" dirty="0">
                <a:solidFill>
                  <a:srgbClr val="3780C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Data</a:t>
            </a:r>
            <a:endParaRPr sz="1400" dirty="0">
              <a:solidFill>
                <a:srgbClr val="3780C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2" name="Прямоугольник">
            <a:extLst>
              <a:ext uri="{FF2B5EF4-FFF2-40B4-BE49-F238E27FC236}">
                <a16:creationId xmlns:a16="http://schemas.microsoft.com/office/drawing/2014/main" id="{CB6BE3AC-1715-6C83-B61C-D9FAC8A7DF99}"/>
              </a:ext>
            </a:extLst>
          </p:cNvPr>
          <p:cNvSpPr/>
          <p:nvPr/>
        </p:nvSpPr>
        <p:spPr>
          <a:xfrm>
            <a:off x="872993" y="5612934"/>
            <a:ext cx="1433068" cy="443934"/>
          </a:xfrm>
          <a:prstGeom prst="roundRect">
            <a:avLst>
              <a:gd name="adj" fmla="val 0"/>
            </a:avLst>
          </a:prstGeom>
          <a:solidFill>
            <a:srgbClr val="ECECE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ype text here">
            <a:extLst>
              <a:ext uri="{FF2B5EF4-FFF2-40B4-BE49-F238E27FC236}">
                <a16:creationId xmlns:a16="http://schemas.microsoft.com/office/drawing/2014/main" id="{3C89AD2C-6ECD-58D4-AC8E-98562DEE9FA4}"/>
              </a:ext>
            </a:extLst>
          </p:cNvPr>
          <p:cNvSpPr txBox="1"/>
          <p:nvPr/>
        </p:nvSpPr>
        <p:spPr>
          <a:xfrm>
            <a:off x="871642" y="5693910"/>
            <a:ext cx="1433512" cy="272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25400" rIns="25400" bIns="25400" numCol="1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64697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models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Прямоугольник">
            <a:extLst>
              <a:ext uri="{FF2B5EF4-FFF2-40B4-BE49-F238E27FC236}">
                <a16:creationId xmlns:a16="http://schemas.microsoft.com/office/drawing/2014/main" id="{CB6BE3AC-1715-6C83-B61C-D9FAC8A7DF99}"/>
              </a:ext>
            </a:extLst>
          </p:cNvPr>
          <p:cNvSpPr/>
          <p:nvPr/>
        </p:nvSpPr>
        <p:spPr>
          <a:xfrm>
            <a:off x="872993" y="6112351"/>
            <a:ext cx="1433068" cy="443934"/>
          </a:xfrm>
          <a:prstGeom prst="roundRect">
            <a:avLst>
              <a:gd name="adj" fmla="val 0"/>
            </a:avLst>
          </a:prstGeom>
          <a:solidFill>
            <a:srgbClr val="ECECE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ype text here">
            <a:extLst>
              <a:ext uri="{FF2B5EF4-FFF2-40B4-BE49-F238E27FC236}">
                <a16:creationId xmlns:a16="http://schemas.microsoft.com/office/drawing/2014/main" id="{3C89AD2C-6ECD-58D4-AC8E-98562DEE9FA4}"/>
              </a:ext>
            </a:extLst>
          </p:cNvPr>
          <p:cNvSpPr txBox="1"/>
          <p:nvPr/>
        </p:nvSpPr>
        <p:spPr>
          <a:xfrm>
            <a:off x="871642" y="6193327"/>
            <a:ext cx="1433512" cy="272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25400" rIns="25400" bIns="25400" numCol="1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64697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routes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Прямоугольник">
            <a:extLst>
              <a:ext uri="{FF2B5EF4-FFF2-40B4-BE49-F238E27FC236}">
                <a16:creationId xmlns:a16="http://schemas.microsoft.com/office/drawing/2014/main" id="{CB6BE3AC-1715-6C83-B61C-D9FAC8A7DF99}"/>
              </a:ext>
            </a:extLst>
          </p:cNvPr>
          <p:cNvSpPr/>
          <p:nvPr/>
        </p:nvSpPr>
        <p:spPr>
          <a:xfrm>
            <a:off x="871642" y="6602550"/>
            <a:ext cx="1433068" cy="443934"/>
          </a:xfrm>
          <a:prstGeom prst="roundRect">
            <a:avLst>
              <a:gd name="adj" fmla="val 0"/>
            </a:avLst>
          </a:prstGeom>
          <a:solidFill>
            <a:srgbClr val="ECECE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ype text here">
            <a:extLst>
              <a:ext uri="{FF2B5EF4-FFF2-40B4-BE49-F238E27FC236}">
                <a16:creationId xmlns:a16="http://schemas.microsoft.com/office/drawing/2014/main" id="{3C89AD2C-6ECD-58D4-AC8E-98562DEE9FA4}"/>
              </a:ext>
            </a:extLst>
          </p:cNvPr>
          <p:cNvSpPr txBox="1"/>
          <p:nvPr/>
        </p:nvSpPr>
        <p:spPr>
          <a:xfrm>
            <a:off x="870291" y="6683526"/>
            <a:ext cx="1433512" cy="272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25400" rIns="25400" bIns="25400" numCol="1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64697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scripts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77D38B-412E-2A51-0610-C46301858DE7}"/>
              </a:ext>
            </a:extLst>
          </p:cNvPr>
          <p:cNvGrpSpPr/>
          <p:nvPr/>
        </p:nvGrpSpPr>
        <p:grpSpPr>
          <a:xfrm>
            <a:off x="7013234" y="3300682"/>
            <a:ext cx="5556250" cy="3276056"/>
            <a:chOff x="7123137" y="3246443"/>
            <a:chExt cx="5556250" cy="327605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8A9357F-9A40-3817-589D-8976087E6967}"/>
                </a:ext>
              </a:extLst>
            </p:cNvPr>
            <p:cNvSpPr/>
            <p:nvPr/>
          </p:nvSpPr>
          <p:spPr>
            <a:xfrm>
              <a:off x="7123137" y="3246443"/>
              <a:ext cx="5556250" cy="3276056"/>
            </a:xfrm>
            <a:prstGeom prst="roundRect">
              <a:avLst>
                <a:gd name="adj" fmla="val 9301"/>
              </a:avLst>
            </a:prstGeom>
            <a:solidFill>
              <a:srgbClr val="00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EC23828-6E97-D82E-E4D4-C30ACF4B39A6}"/>
                </a:ext>
              </a:extLst>
            </p:cNvPr>
            <p:cNvGrpSpPr/>
            <p:nvPr/>
          </p:nvGrpSpPr>
          <p:grpSpPr>
            <a:xfrm>
              <a:off x="7323649" y="3439616"/>
              <a:ext cx="5184957" cy="2960904"/>
              <a:chOff x="7323649" y="3439616"/>
              <a:chExt cx="5184957" cy="2960904"/>
            </a:xfrm>
          </p:grpSpPr>
          <p:grpSp>
            <p:nvGrpSpPr>
              <p:cNvPr id="101" name="그룹 100"/>
              <p:cNvGrpSpPr/>
              <p:nvPr/>
            </p:nvGrpSpPr>
            <p:grpSpPr>
              <a:xfrm>
                <a:off x="9893679" y="3439616"/>
                <a:ext cx="2614927" cy="2917977"/>
                <a:chOff x="2500132" y="3891346"/>
                <a:chExt cx="2750203" cy="2921892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B0B87EFE-6010-B5A1-7298-78E2A87F62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5259"/>
                <a:stretch/>
              </p:blipFill>
              <p:spPr>
                <a:xfrm>
                  <a:off x="2500132" y="3891346"/>
                  <a:ext cx="1449616" cy="2921892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84702DD5-3FB0-DC34-8859-D9F4A383B5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2037"/>
                <a:stretch/>
              </p:blipFill>
              <p:spPr>
                <a:xfrm>
                  <a:off x="3892598" y="3891346"/>
                  <a:ext cx="1357737" cy="2921892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그룹 105"/>
              <p:cNvGrpSpPr/>
              <p:nvPr/>
            </p:nvGrpSpPr>
            <p:grpSpPr>
              <a:xfrm>
                <a:off x="7323649" y="3482543"/>
                <a:ext cx="2514397" cy="2917977"/>
                <a:chOff x="8133500" y="2765557"/>
                <a:chExt cx="2672439" cy="3396028"/>
              </a:xfrm>
            </p:grpSpPr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57607889-B5C6-9549-5DDA-095D52A4F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305"/>
                <a:stretch/>
              </p:blipFill>
              <p:spPr>
                <a:xfrm>
                  <a:off x="8133500" y="2765557"/>
                  <a:ext cx="1450386" cy="3396028"/>
                </a:xfrm>
                <a:prstGeom prst="rect">
                  <a:avLst/>
                </a:prstGeom>
              </p:spPr>
            </p:pic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567C1FAB-1E14-A433-742B-DEF5F917D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807"/>
                <a:stretch/>
              </p:blipFill>
              <p:spPr>
                <a:xfrm>
                  <a:off x="9575567" y="2765558"/>
                  <a:ext cx="1229567" cy="1225418"/>
                </a:xfrm>
                <a:prstGeom prst="rect">
                  <a:avLst/>
                </a:prstGeom>
              </p:spPr>
            </p:pic>
            <p:pic>
              <p:nvPicPr>
                <p:cNvPr id="104" name="그림 103">
                  <a:extLst>
                    <a:ext uri="{FF2B5EF4-FFF2-40B4-BE49-F238E27FC236}">
                      <a16:creationId xmlns:a16="http://schemas.microsoft.com/office/drawing/2014/main" id="{18DA48E1-09C2-68BA-CBD9-B10454273D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875"/>
                <a:stretch/>
              </p:blipFill>
              <p:spPr>
                <a:xfrm>
                  <a:off x="9583081" y="3971888"/>
                  <a:ext cx="1222858" cy="1420662"/>
                </a:xfrm>
                <a:prstGeom prst="rect">
                  <a:avLst/>
                </a:prstGeom>
              </p:spPr>
            </p:pic>
            <p:pic>
              <p:nvPicPr>
                <p:cNvPr id="105" name="그림 104">
                  <a:extLst>
                    <a:ext uri="{FF2B5EF4-FFF2-40B4-BE49-F238E27FC236}">
                      <a16:creationId xmlns:a16="http://schemas.microsoft.com/office/drawing/2014/main" id="{08E0232E-B552-7469-E718-AD12A4E614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943"/>
                <a:stretch/>
              </p:blipFill>
              <p:spPr>
                <a:xfrm>
                  <a:off x="9575566" y="5392550"/>
                  <a:ext cx="1229567" cy="76903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3000C84-CE86-271E-E8C0-01201E5F6A4C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798500" y="686714"/>
            <a:ext cx="1228221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프로그램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E1107-ACA2-0288-C80C-B3CF38D2C89C}"/>
              </a:ext>
            </a:extLst>
          </p:cNvPr>
          <p:cNvSpPr txBox="1"/>
          <p:nvPr/>
        </p:nvSpPr>
        <p:spPr>
          <a:xfrm>
            <a:off x="9039136" y="617957"/>
            <a:ext cx="148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r>
              <a:rPr lang="en-US" altLang="ko-KR" b="1" dirty="0">
                <a:solidFill>
                  <a:srgbClr val="2323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b="1" dirty="0">
              <a:solidFill>
                <a:srgbClr val="2323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41021-50AA-0E13-B4C5-CF70377CD54A}"/>
              </a:ext>
            </a:extLst>
          </p:cNvPr>
          <p:cNvSpPr txBox="1"/>
          <p:nvPr/>
        </p:nvSpPr>
        <p:spPr>
          <a:xfrm>
            <a:off x="7183160" y="6757052"/>
            <a:ext cx="449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▶프로젝트 전체 디렉토리 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44A9D0-E2F9-3077-82A2-9BA62B3D0F96}"/>
              </a:ext>
            </a:extLst>
          </p:cNvPr>
          <p:cNvSpPr/>
          <p:nvPr/>
        </p:nvSpPr>
        <p:spPr>
          <a:xfrm>
            <a:off x="9023326" y="633294"/>
            <a:ext cx="1485971" cy="342683"/>
          </a:xfrm>
          <a:prstGeom prst="rect">
            <a:avLst/>
          </a:prstGeom>
          <a:solidFill>
            <a:srgbClr val="4472C4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05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DF186-EF3C-759D-C485-60E1EF51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63" y="677195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팀 구성 및 역할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B6FC78BA-7771-E82A-E773-17AC36A62A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088" y="639763"/>
            <a:ext cx="628650" cy="43180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58" name="Rectangle 6">
            <a:extLst>
              <a:ext uri="{FF2B5EF4-FFF2-40B4-BE49-F238E27FC236}">
                <a16:creationId xmlns:a16="http://schemas.microsoft.com/office/drawing/2014/main" id="{C71FB5FF-2036-2141-68A4-962A872D0D81}"/>
              </a:ext>
            </a:extLst>
          </p:cNvPr>
          <p:cNvSpPr/>
          <p:nvPr/>
        </p:nvSpPr>
        <p:spPr>
          <a:xfrm>
            <a:off x="7093665" y="3775067"/>
            <a:ext cx="104258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소원호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036E44-E2D2-4136-85D1-78FEC5BD27F3}"/>
              </a:ext>
            </a:extLst>
          </p:cNvPr>
          <p:cNvSpPr/>
          <p:nvPr/>
        </p:nvSpPr>
        <p:spPr>
          <a:xfrm>
            <a:off x="1576475" y="3748639"/>
            <a:ext cx="1224920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정윤주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F8A326-51A1-4F42-9474-788D9184CAD2}"/>
              </a:ext>
            </a:extLst>
          </p:cNvPr>
          <p:cNvSpPr/>
          <p:nvPr/>
        </p:nvSpPr>
        <p:spPr>
          <a:xfrm>
            <a:off x="2647990" y="2813654"/>
            <a:ext cx="721052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팀장</a:t>
            </a:r>
            <a:endParaRPr lang="en-US" sz="1600" b="1" dirty="0">
              <a:solidFill>
                <a:srgbClr val="09419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91F9A5D-C99C-6759-290B-5E189B18B8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60" y="2424252"/>
            <a:ext cx="352766" cy="352766"/>
          </a:xfrm>
          <a:prstGeom prst="rect">
            <a:avLst/>
          </a:prstGeom>
        </p:spPr>
      </p:pic>
      <p:sp>
        <p:nvSpPr>
          <p:cNvPr id="45" name="Rectangle 6">
            <a:extLst>
              <a:ext uri="{FF2B5EF4-FFF2-40B4-BE49-F238E27FC236}">
                <a16:creationId xmlns:a16="http://schemas.microsoft.com/office/drawing/2014/main" id="{A9CAFDF7-216F-B938-76E8-29AD9AADAB2F}"/>
              </a:ext>
            </a:extLst>
          </p:cNvPr>
          <p:cNvSpPr/>
          <p:nvPr/>
        </p:nvSpPr>
        <p:spPr>
          <a:xfrm>
            <a:off x="3530822" y="3781561"/>
            <a:ext cx="114447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이우혁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72" name="Rectangle 6">
            <a:extLst>
              <a:ext uri="{FF2B5EF4-FFF2-40B4-BE49-F238E27FC236}">
                <a16:creationId xmlns:a16="http://schemas.microsoft.com/office/drawing/2014/main" id="{30A9D1D3-A02A-E8C9-0EF2-F013604C1B16}"/>
              </a:ext>
            </a:extLst>
          </p:cNvPr>
          <p:cNvSpPr/>
          <p:nvPr/>
        </p:nvSpPr>
        <p:spPr>
          <a:xfrm>
            <a:off x="10550551" y="3778180"/>
            <a:ext cx="139696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박가인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C2C6C01B-E764-9DC1-46B6-7A3B507595BB}"/>
              </a:ext>
            </a:extLst>
          </p:cNvPr>
          <p:cNvSpPr/>
          <p:nvPr/>
        </p:nvSpPr>
        <p:spPr>
          <a:xfrm>
            <a:off x="9011995" y="3769888"/>
            <a:ext cx="99065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김영도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3000C84-CE86-271E-E8C0-01201E5F6A4C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2371B3F9-CF73-B3CC-88D6-42E98B5F46FF}"/>
              </a:ext>
            </a:extLst>
          </p:cNvPr>
          <p:cNvSpPr/>
          <p:nvPr/>
        </p:nvSpPr>
        <p:spPr>
          <a:xfrm>
            <a:off x="5349485" y="3775067"/>
            <a:ext cx="99065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조민혁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388E3B0-089C-5011-42F7-EBD3DDD0E80A}"/>
              </a:ext>
            </a:extLst>
          </p:cNvPr>
          <p:cNvGrpSpPr/>
          <p:nvPr/>
        </p:nvGrpSpPr>
        <p:grpSpPr>
          <a:xfrm>
            <a:off x="1599017" y="4512993"/>
            <a:ext cx="11117814" cy="1188777"/>
            <a:chOff x="1576475" y="4317459"/>
            <a:chExt cx="11117814" cy="1188777"/>
          </a:xfrm>
        </p:grpSpPr>
        <p:sp>
          <p:nvSpPr>
            <p:cNvPr id="63" name="Rectangle 80">
              <a:extLst>
                <a:ext uri="{FF2B5EF4-FFF2-40B4-BE49-F238E27FC236}">
                  <a16:creationId xmlns:a16="http://schemas.microsoft.com/office/drawing/2014/main" id="{90D62B2A-DD47-0D68-84B2-89CF93E5F549}"/>
                </a:ext>
              </a:extLst>
            </p:cNvPr>
            <p:cNvSpPr/>
            <p:nvPr/>
          </p:nvSpPr>
          <p:spPr>
            <a:xfrm>
              <a:off x="6989667" y="4329857"/>
              <a:ext cx="1565122" cy="5136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사전 기획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웹 사이트 디자인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62" name="Rectangle 80">
              <a:extLst>
                <a:ext uri="{FF2B5EF4-FFF2-40B4-BE49-F238E27FC236}">
                  <a16:creationId xmlns:a16="http://schemas.microsoft.com/office/drawing/2014/main" id="{8D71D900-0548-2592-1641-09FED19B293B}"/>
                </a:ext>
              </a:extLst>
            </p:cNvPr>
            <p:cNvSpPr/>
            <p:nvPr/>
          </p:nvSpPr>
          <p:spPr>
            <a:xfrm>
              <a:off x="1576475" y="4352694"/>
              <a:ext cx="1565122" cy="956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EDA</a:t>
              </a: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그래프 구현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보고서 작성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PPT 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제작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49" name="Rectangle 80">
              <a:extLst>
                <a:ext uri="{FF2B5EF4-FFF2-40B4-BE49-F238E27FC236}">
                  <a16:creationId xmlns:a16="http://schemas.microsoft.com/office/drawing/2014/main" id="{EA49C17C-7FD6-E066-B09E-52294C6BAA63}"/>
                </a:ext>
              </a:extLst>
            </p:cNvPr>
            <p:cNvSpPr/>
            <p:nvPr/>
          </p:nvSpPr>
          <p:spPr>
            <a:xfrm>
              <a:off x="3500510" y="4327772"/>
              <a:ext cx="1565122" cy="956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데이터 전처리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서버 연결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기능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구현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그래프 구현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75" name="Rectangle 80">
              <a:extLst>
                <a:ext uri="{FF2B5EF4-FFF2-40B4-BE49-F238E27FC236}">
                  <a16:creationId xmlns:a16="http://schemas.microsoft.com/office/drawing/2014/main" id="{1ECA8AB4-F314-F516-CBEE-1C90680A66E9}"/>
                </a:ext>
              </a:extLst>
            </p:cNvPr>
            <p:cNvSpPr/>
            <p:nvPr/>
          </p:nvSpPr>
          <p:spPr>
            <a:xfrm>
              <a:off x="10677507" y="4329748"/>
              <a:ext cx="2016782" cy="956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사전 기획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로고 제작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웹 사이트 디자인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PPT 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제작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/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보고서 작성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69" name="Rectangle 80">
              <a:extLst>
                <a:ext uri="{FF2B5EF4-FFF2-40B4-BE49-F238E27FC236}">
                  <a16:creationId xmlns:a16="http://schemas.microsoft.com/office/drawing/2014/main" id="{4E89147E-A28F-0484-46C3-ECD4E1823AAA}"/>
                </a:ext>
              </a:extLst>
            </p:cNvPr>
            <p:cNvSpPr/>
            <p:nvPr/>
          </p:nvSpPr>
          <p:spPr>
            <a:xfrm>
              <a:off x="8957186" y="4317459"/>
              <a:ext cx="1565122" cy="5136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기능 구현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그래프 구현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55" name="Rectangle 80">
              <a:extLst>
                <a:ext uri="{FF2B5EF4-FFF2-40B4-BE49-F238E27FC236}">
                  <a16:creationId xmlns:a16="http://schemas.microsoft.com/office/drawing/2014/main" id="{0F6ECD52-091E-6AD9-2712-98B86E03F1C6}"/>
                </a:ext>
              </a:extLst>
            </p:cNvPr>
            <p:cNvSpPr/>
            <p:nvPr/>
          </p:nvSpPr>
          <p:spPr>
            <a:xfrm>
              <a:off x="5220831" y="4327772"/>
              <a:ext cx="1565122" cy="1178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사전 기획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EDA</a:t>
              </a: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그래프 구현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Light" panose="020B0502040204020203" pitchFamily="34" charset="0"/>
                </a:rPr>
                <a:t>웹 사이트 디자인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0C1C4A-C16A-DF1C-6894-5468218E4FDB}"/>
              </a:ext>
            </a:extLst>
          </p:cNvPr>
          <p:cNvGrpSpPr/>
          <p:nvPr/>
        </p:nvGrpSpPr>
        <p:grpSpPr>
          <a:xfrm>
            <a:off x="1710129" y="2099861"/>
            <a:ext cx="10019516" cy="1679976"/>
            <a:chOff x="991496" y="1979573"/>
            <a:chExt cx="10019516" cy="167997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91" t="28449" r="32380" b="38080"/>
            <a:stretch/>
          </p:blipFill>
          <p:spPr>
            <a:xfrm>
              <a:off x="6387095" y="2037447"/>
              <a:ext cx="1128260" cy="161733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4674E41-E3D5-8856-13DE-9FF21889C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8" t="36590" r="27241" b="28668"/>
            <a:stretch/>
          </p:blipFill>
          <p:spPr>
            <a:xfrm>
              <a:off x="991496" y="2548660"/>
              <a:ext cx="957613" cy="1110889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0EBDB5DE-0AAE-748A-2009-41564F7F1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6" t="15991" r="11748" b="17842"/>
            <a:stretch/>
          </p:blipFill>
          <p:spPr>
            <a:xfrm>
              <a:off x="2897354" y="2468669"/>
              <a:ext cx="953533" cy="1190880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158523E-535A-51F6-D080-926DBEDEA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4" t="28736" r="22643" b="22372"/>
            <a:stretch/>
          </p:blipFill>
          <p:spPr>
            <a:xfrm>
              <a:off x="10049794" y="2528610"/>
              <a:ext cx="961218" cy="1128492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896E1043-8FE4-B2EE-AD7A-8F43C6AE1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07"/>
            <a:stretch/>
          </p:blipFill>
          <p:spPr>
            <a:xfrm>
              <a:off x="8049352" y="1979573"/>
              <a:ext cx="1466445" cy="167520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487"/>
            <a:stretch/>
          </p:blipFill>
          <p:spPr>
            <a:xfrm>
              <a:off x="4384884" y="2047308"/>
              <a:ext cx="1468214" cy="160829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817F1-A157-4AE3-4A38-331D617B27EF}"/>
              </a:ext>
            </a:extLst>
          </p:cNvPr>
          <p:cNvSpPr txBox="1"/>
          <p:nvPr/>
        </p:nvSpPr>
        <p:spPr>
          <a:xfrm>
            <a:off x="3752850" y="-1333500"/>
            <a:ext cx="20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Ppt 50</a:t>
            </a:r>
            <a:r>
              <a:rPr lang="ko-KR" altLang="en-US" dirty="0"/>
              <a:t>메가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F6734-FCF4-ECEA-2480-CB915A482925}"/>
              </a:ext>
            </a:extLst>
          </p:cNvPr>
          <p:cNvSpPr/>
          <p:nvPr/>
        </p:nvSpPr>
        <p:spPr>
          <a:xfrm>
            <a:off x="1644914" y="3809774"/>
            <a:ext cx="1088042" cy="355123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ECFCDD-C6D8-BBED-CAF2-A6DC105FB58D}"/>
              </a:ext>
            </a:extLst>
          </p:cNvPr>
          <p:cNvSpPr/>
          <p:nvPr/>
        </p:nvSpPr>
        <p:spPr>
          <a:xfrm>
            <a:off x="3525771" y="3804692"/>
            <a:ext cx="1088042" cy="355123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500718-387B-A061-B0C9-90741CA7C34A}"/>
              </a:ext>
            </a:extLst>
          </p:cNvPr>
          <p:cNvSpPr/>
          <p:nvPr/>
        </p:nvSpPr>
        <p:spPr>
          <a:xfrm>
            <a:off x="5307036" y="3818761"/>
            <a:ext cx="1088042" cy="355123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8703CF-AD53-5C30-94D3-68658C3996A3}"/>
              </a:ext>
            </a:extLst>
          </p:cNvPr>
          <p:cNvSpPr/>
          <p:nvPr/>
        </p:nvSpPr>
        <p:spPr>
          <a:xfrm>
            <a:off x="7068903" y="3812984"/>
            <a:ext cx="1088042" cy="355123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DC44A2-FB04-817C-58BD-DE5602C4AD12}"/>
              </a:ext>
            </a:extLst>
          </p:cNvPr>
          <p:cNvSpPr/>
          <p:nvPr/>
        </p:nvSpPr>
        <p:spPr>
          <a:xfrm>
            <a:off x="8957186" y="3812984"/>
            <a:ext cx="1088042" cy="355123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B306E2-3D50-D87D-5D7D-7F8D34B0A3B2}"/>
              </a:ext>
            </a:extLst>
          </p:cNvPr>
          <p:cNvSpPr/>
          <p:nvPr/>
        </p:nvSpPr>
        <p:spPr>
          <a:xfrm>
            <a:off x="10703963" y="3807257"/>
            <a:ext cx="1088042" cy="355123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B627FD-D77F-7093-4598-76D49C9892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254890" y="3219786"/>
            <a:ext cx="598975" cy="598975"/>
          </a:xfrm>
          <a:prstGeom prst="rect">
            <a:avLst/>
          </a:prstGeom>
        </p:spPr>
      </p:pic>
      <p:sp>
        <p:nvSpPr>
          <p:cNvPr id="35" name="Rectangle 7">
            <a:extLst>
              <a:ext uri="{FF2B5EF4-FFF2-40B4-BE49-F238E27FC236}">
                <a16:creationId xmlns:a16="http://schemas.microsoft.com/office/drawing/2014/main" id="{67469304-A5DE-12E8-4E3D-413229C2B7E2}"/>
              </a:ext>
            </a:extLst>
          </p:cNvPr>
          <p:cNvSpPr/>
          <p:nvPr/>
        </p:nvSpPr>
        <p:spPr>
          <a:xfrm>
            <a:off x="4621456" y="2811237"/>
            <a:ext cx="831690" cy="35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발표자</a:t>
            </a:r>
            <a:endParaRPr lang="en-US" sz="1600" b="1" dirty="0">
              <a:solidFill>
                <a:srgbClr val="09419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E013435F-E0AA-206C-89E6-BC531DBC1A70}"/>
              </a:ext>
            </a:extLst>
          </p:cNvPr>
          <p:cNvSpPr/>
          <p:nvPr/>
        </p:nvSpPr>
        <p:spPr>
          <a:xfrm rot="5970010">
            <a:off x="4150969" y="2635190"/>
            <a:ext cx="914400" cy="914400"/>
          </a:xfrm>
          <a:prstGeom prst="arc">
            <a:avLst>
              <a:gd name="adj1" fmla="val 16200000"/>
              <a:gd name="adj2" fmla="val 19933675"/>
            </a:avLst>
          </a:prstGeom>
          <a:ln w="28575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원호 36">
            <a:extLst>
              <a:ext uri="{FF2B5EF4-FFF2-40B4-BE49-F238E27FC236}">
                <a16:creationId xmlns:a16="http://schemas.microsoft.com/office/drawing/2014/main" id="{524429FC-242A-29C2-7C64-BB37D3745C04}"/>
              </a:ext>
            </a:extLst>
          </p:cNvPr>
          <p:cNvSpPr/>
          <p:nvPr/>
        </p:nvSpPr>
        <p:spPr>
          <a:xfrm rot="5970010">
            <a:off x="2137647" y="2614890"/>
            <a:ext cx="914400" cy="914400"/>
          </a:xfrm>
          <a:prstGeom prst="arc">
            <a:avLst>
              <a:gd name="adj1" fmla="val 16200000"/>
              <a:gd name="adj2" fmla="val 19933675"/>
            </a:avLst>
          </a:prstGeom>
          <a:ln w="28575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6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ECCDB65-D0A1-7272-9C2B-B9B9811A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659022"/>
            <a:ext cx="6409346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팀 구성 및 역할</a:t>
            </a:r>
          </a:p>
        </p:txBody>
      </p:sp>
      <p:sp>
        <p:nvSpPr>
          <p:cNvPr id="12" name="사각형: 둥근 모서리 187">
            <a:extLst>
              <a:ext uri="{FF2B5EF4-FFF2-40B4-BE49-F238E27FC236}">
                <a16:creationId xmlns:a16="http://schemas.microsoft.com/office/drawing/2014/main" id="{85C77AB1-6451-282C-E987-D2FF7F0E8F85}"/>
              </a:ext>
            </a:extLst>
          </p:cNvPr>
          <p:cNvSpPr/>
          <p:nvPr/>
        </p:nvSpPr>
        <p:spPr>
          <a:xfrm>
            <a:off x="879158" y="1877649"/>
            <a:ext cx="3628228" cy="4670579"/>
          </a:xfrm>
          <a:prstGeom prst="roundRect">
            <a:avLst>
              <a:gd name="adj" fmla="val 7911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위쪽 모서리 243">
            <a:extLst>
              <a:ext uri="{FF2B5EF4-FFF2-40B4-BE49-F238E27FC236}">
                <a16:creationId xmlns:a16="http://schemas.microsoft.com/office/drawing/2014/main" id="{E806BFB6-993B-FB45-E0D4-8898B65FFC98}"/>
              </a:ext>
            </a:extLst>
          </p:cNvPr>
          <p:cNvSpPr/>
          <p:nvPr/>
        </p:nvSpPr>
        <p:spPr>
          <a:xfrm>
            <a:off x="879158" y="1877649"/>
            <a:ext cx="3628228" cy="1578111"/>
          </a:xfrm>
          <a:prstGeom prst="round2SameRect">
            <a:avLst>
              <a:gd name="adj1" fmla="val 14847"/>
              <a:gd name="adj2" fmla="val 0"/>
            </a:avLst>
          </a:prstGeom>
          <a:solidFill>
            <a:srgbClr val="177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D877CD-5F31-1344-82DA-F7AB4C59C68A}"/>
              </a:ext>
            </a:extLst>
          </p:cNvPr>
          <p:cNvSpPr txBox="1"/>
          <p:nvPr/>
        </p:nvSpPr>
        <p:spPr>
          <a:xfrm>
            <a:off x="1173392" y="2881386"/>
            <a:ext cx="2778805" cy="400109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#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이근우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프로님</a:t>
            </a:r>
            <a:endParaRPr 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 SemiBold" panose="020F0502020204030203" pitchFamily="34" charset="0"/>
            </a:endParaRPr>
          </a:p>
        </p:txBody>
      </p:sp>
      <p:sp>
        <p:nvSpPr>
          <p:cNvPr id="16" name="사각형: 둥근 모서리 18">
            <a:extLst>
              <a:ext uri="{FF2B5EF4-FFF2-40B4-BE49-F238E27FC236}">
                <a16:creationId xmlns:a16="http://schemas.microsoft.com/office/drawing/2014/main" id="{C0A2FDFE-27A7-F26C-2985-C3DC7E170E9E}"/>
              </a:ext>
            </a:extLst>
          </p:cNvPr>
          <p:cNvSpPr/>
          <p:nvPr/>
        </p:nvSpPr>
        <p:spPr>
          <a:xfrm>
            <a:off x="4924824" y="1877649"/>
            <a:ext cx="3628228" cy="4670579"/>
          </a:xfrm>
          <a:prstGeom prst="roundRect">
            <a:avLst>
              <a:gd name="adj" fmla="val 7911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위쪽 모서리 19">
            <a:extLst>
              <a:ext uri="{FF2B5EF4-FFF2-40B4-BE49-F238E27FC236}">
                <a16:creationId xmlns:a16="http://schemas.microsoft.com/office/drawing/2014/main" id="{CCAB9D5B-CD59-AB0D-4103-020276CF6D4A}"/>
              </a:ext>
            </a:extLst>
          </p:cNvPr>
          <p:cNvSpPr/>
          <p:nvPr/>
        </p:nvSpPr>
        <p:spPr>
          <a:xfrm>
            <a:off x="4924824" y="1877649"/>
            <a:ext cx="3628228" cy="1578111"/>
          </a:xfrm>
          <a:prstGeom prst="round2SameRect">
            <a:avLst>
              <a:gd name="adj1" fmla="val 15838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사각형: 둥근 모서리 104">
            <a:extLst>
              <a:ext uri="{FF2B5EF4-FFF2-40B4-BE49-F238E27FC236}">
                <a16:creationId xmlns:a16="http://schemas.microsoft.com/office/drawing/2014/main" id="{8590E5B8-5604-75C6-95B7-CFB9FD38F6DD}"/>
              </a:ext>
            </a:extLst>
          </p:cNvPr>
          <p:cNvSpPr/>
          <p:nvPr/>
        </p:nvSpPr>
        <p:spPr>
          <a:xfrm>
            <a:off x="8970489" y="1877649"/>
            <a:ext cx="3628228" cy="4670579"/>
          </a:xfrm>
          <a:prstGeom prst="roundRect">
            <a:avLst>
              <a:gd name="adj" fmla="val 7911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위쪽 모서리 105">
            <a:extLst>
              <a:ext uri="{FF2B5EF4-FFF2-40B4-BE49-F238E27FC236}">
                <a16:creationId xmlns:a16="http://schemas.microsoft.com/office/drawing/2014/main" id="{3D28D0A7-F51C-6094-EE80-081AF168CC1B}"/>
              </a:ext>
            </a:extLst>
          </p:cNvPr>
          <p:cNvSpPr/>
          <p:nvPr/>
        </p:nvSpPr>
        <p:spPr>
          <a:xfrm>
            <a:off x="8970489" y="1877649"/>
            <a:ext cx="3628228" cy="1578111"/>
          </a:xfrm>
          <a:prstGeom prst="round2SameRect">
            <a:avLst>
              <a:gd name="adj1" fmla="val 18215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D8386F-7570-2042-A966-07BF5C1D6DD9}"/>
              </a:ext>
            </a:extLst>
          </p:cNvPr>
          <p:cNvSpPr txBox="1"/>
          <p:nvPr/>
        </p:nvSpPr>
        <p:spPr>
          <a:xfrm>
            <a:off x="1173392" y="4205629"/>
            <a:ext cx="3144608" cy="185236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메인 페이지에 뉴스와 날씨를 넣었으나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미니홈페이지처럼 보여 직관성이 부족하다는 피드백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20000"/>
              </a:lnSpc>
              <a:defRPr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개선해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 화면에 선박별 건조 프로세스와 자재 및 구역별 적재 현황을 명확히 보여주는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데이터로 변경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00AE2F-E51D-57E5-720A-1205609F06E1}"/>
              </a:ext>
            </a:extLst>
          </p:cNvPr>
          <p:cNvSpPr txBox="1"/>
          <p:nvPr/>
        </p:nvSpPr>
        <p:spPr>
          <a:xfrm>
            <a:off x="1173392" y="3781637"/>
            <a:ext cx="3039760" cy="338554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ko-KR" altLang="en-US" sz="1600" b="1" dirty="0">
                <a:solidFill>
                  <a:srgbClr val="1773D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홈페이지 화면 수정</a:t>
            </a:r>
            <a:endParaRPr lang="en-US" sz="1600" b="1" dirty="0">
              <a:solidFill>
                <a:srgbClr val="1773D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 SemiBold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9180AE-D92F-4436-1AB0-C9C403E6D462}"/>
              </a:ext>
            </a:extLst>
          </p:cNvPr>
          <p:cNvSpPr txBox="1"/>
          <p:nvPr/>
        </p:nvSpPr>
        <p:spPr>
          <a:xfrm>
            <a:off x="5191117" y="2881386"/>
            <a:ext cx="2778805" cy="400109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#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이동현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프로님</a:t>
            </a:r>
            <a:endParaRPr 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 SemiBold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824D0C-2584-9EFA-67AA-DB2ECCF4242E}"/>
              </a:ext>
            </a:extLst>
          </p:cNvPr>
          <p:cNvSpPr txBox="1"/>
          <p:nvPr/>
        </p:nvSpPr>
        <p:spPr>
          <a:xfrm>
            <a:off x="5191117" y="3916910"/>
            <a:ext cx="3039760" cy="51366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타겟팅과 기능의 목적을 명확히 설명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 화면 구성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B706AF-533C-9EE0-9952-AC4E1CA5DEB8}"/>
              </a:ext>
            </a:extLst>
          </p:cNvPr>
          <p:cNvSpPr txBox="1"/>
          <p:nvPr/>
        </p:nvSpPr>
        <p:spPr>
          <a:xfrm>
            <a:off x="5191117" y="3578355"/>
            <a:ext cx="3039760" cy="338554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ko-KR" altLang="en-US" sz="1600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평가 기준</a:t>
            </a:r>
            <a:endParaRPr lang="en-US" sz="1600" b="1" dirty="0">
              <a:solidFill>
                <a:srgbClr val="09419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 SemiBold" panose="020F050202020403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0E3B43-B154-DE95-A7D8-00E6B935D927}"/>
              </a:ext>
            </a:extLst>
          </p:cNvPr>
          <p:cNvSpPr txBox="1"/>
          <p:nvPr/>
        </p:nvSpPr>
        <p:spPr>
          <a:xfrm>
            <a:off x="9236001" y="2881386"/>
            <a:ext cx="2778805" cy="400109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#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윤가림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프로님</a:t>
            </a:r>
            <a:endParaRPr 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 SemiBold" panose="020F050202020403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FFF16D-5F88-854B-2EF0-A44D21B5B5A6}"/>
              </a:ext>
            </a:extLst>
          </p:cNvPr>
          <p:cNvSpPr txBox="1"/>
          <p:nvPr/>
        </p:nvSpPr>
        <p:spPr>
          <a:xfrm>
            <a:off x="9236001" y="3781637"/>
            <a:ext cx="3039760" cy="338554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ko-KR" altLang="en-US" sz="1600" b="1" dirty="0">
                <a:solidFill>
                  <a:srgbClr val="0000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결과 보고서 수정</a:t>
            </a:r>
            <a:endParaRPr lang="en-US" sz="1600" b="1" dirty="0">
              <a:solidFill>
                <a:srgbClr val="0000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 SemiBold" panose="020F0502020204030203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78" y="1728563"/>
            <a:ext cx="1890135" cy="18901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827" y="1750543"/>
            <a:ext cx="1960327" cy="196032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482" y="1750912"/>
            <a:ext cx="1890135" cy="189013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4824D0C-2584-9EFA-67AA-DB2ECCF4242E}"/>
              </a:ext>
            </a:extLst>
          </p:cNvPr>
          <p:cNvSpPr txBox="1"/>
          <p:nvPr/>
        </p:nvSpPr>
        <p:spPr>
          <a:xfrm>
            <a:off x="5191117" y="4903506"/>
            <a:ext cx="3039760" cy="51366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그룹장님에게 적합한 부서별 비교와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 상황 확인 기능 구현 필요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B706AF-533C-9EE0-9952-AC4E1CA5DEB8}"/>
              </a:ext>
            </a:extLst>
          </p:cNvPr>
          <p:cNvSpPr txBox="1"/>
          <p:nvPr/>
        </p:nvSpPr>
        <p:spPr>
          <a:xfrm>
            <a:off x="5191117" y="4564951"/>
            <a:ext cx="3039760" cy="338554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ko-KR" altLang="en-US" sz="1600" b="1" dirty="0" err="1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타겟팅</a:t>
            </a:r>
            <a:endParaRPr lang="en-US" sz="1600" b="1" dirty="0">
              <a:solidFill>
                <a:srgbClr val="09419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 SemiBold" panose="020F050202020403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824D0C-2584-9EFA-67AA-DB2ECCF4242E}"/>
              </a:ext>
            </a:extLst>
          </p:cNvPr>
          <p:cNvSpPr txBox="1"/>
          <p:nvPr/>
        </p:nvSpPr>
        <p:spPr>
          <a:xfrm>
            <a:off x="5191117" y="5890102"/>
            <a:ext cx="3039760" cy="51366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첫 페이지에서 직관적으로 기능이 파악되도록 구성해야 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B706AF-533C-9EE0-9952-AC4E1CA5DEB8}"/>
              </a:ext>
            </a:extLst>
          </p:cNvPr>
          <p:cNvSpPr txBox="1"/>
          <p:nvPr/>
        </p:nvSpPr>
        <p:spPr>
          <a:xfrm>
            <a:off x="5191117" y="5551547"/>
            <a:ext cx="3039760" cy="338554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ko-KR" altLang="en-US" sz="1600" b="1" dirty="0">
                <a:solidFill>
                  <a:srgbClr val="09419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 SemiBold" panose="020F0502020204030203" pitchFamily="34" charset="0"/>
              </a:rPr>
              <a:t>화면 구성</a:t>
            </a:r>
            <a:endParaRPr lang="en-US" sz="1600" b="1" dirty="0">
              <a:solidFill>
                <a:srgbClr val="09419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 SemiBold" panose="020F0502020204030203" pitchFamily="34" charset="0"/>
            </a:endParaRPr>
          </a:p>
        </p:txBody>
      </p:sp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9173065" y="4121143"/>
            <a:ext cx="3165632" cy="887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멘토님께서 가동성 확인 후, 필요한 추가 내용과 중요한 사항을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지적해주셨으며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기능의 작동과 내용의 명확성을 강조</a:t>
            </a:r>
          </a:p>
        </p:txBody>
      </p:sp>
      <p:sp>
        <p:nvSpPr>
          <p:cNvPr id="70" name="텍스트 개체 틀 45">
            <a:extLst>
              <a:ext uri="{FF2B5EF4-FFF2-40B4-BE49-F238E27FC236}">
                <a16:creationId xmlns:a16="http://schemas.microsoft.com/office/drawing/2014/main" id="{B6FC78BA-7771-E82A-E773-17AC36A62A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3000C84-CE86-271E-E8C0-01201E5F6A4C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641928" y="712991"/>
            <a:ext cx="1645002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각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멘토별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 지원 내역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4C5965-2301-76BA-34AA-A8F8921E5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2143724" y="-21884"/>
            <a:ext cx="1033331" cy="10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9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DF186-EF3C-759D-C485-60E1EF51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63" y="677195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팀 구성 및 역할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B6FC78BA-7771-E82A-E773-17AC36A62A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088" y="639763"/>
            <a:ext cx="628650" cy="43180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05447E-987F-C4F9-0B45-D4CCCFDEE580}"/>
              </a:ext>
            </a:extLst>
          </p:cNvPr>
          <p:cNvSpPr/>
          <p:nvPr/>
        </p:nvSpPr>
        <p:spPr>
          <a:xfrm>
            <a:off x="10501085" y="260770"/>
            <a:ext cx="2606040" cy="60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E92A2E-6D92-8749-860C-0C6D8663A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01" y="1479837"/>
            <a:ext cx="9604699" cy="540264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9C89A6C-1979-B265-20BD-E1A7A34CD9D7}"/>
              </a:ext>
            </a:extLst>
          </p:cNvPr>
          <p:cNvSpPr/>
          <p:nvPr/>
        </p:nvSpPr>
        <p:spPr>
          <a:xfrm>
            <a:off x="3428791" y="6350574"/>
            <a:ext cx="2288989" cy="608523"/>
          </a:xfrm>
          <a:prstGeom prst="roundRect">
            <a:avLst>
              <a:gd name="adj" fmla="val 41195"/>
            </a:avLst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57150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AF92C-E5B0-B410-72E5-7F47241961BE}"/>
              </a:ext>
            </a:extLst>
          </p:cNvPr>
          <p:cNvSpPr txBox="1"/>
          <p:nvPr/>
        </p:nvSpPr>
        <p:spPr>
          <a:xfrm>
            <a:off x="3660829" y="6489575"/>
            <a:ext cx="2288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노트북 고장 이슈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C7085F-B5AB-4557-FD6C-67AA87069E9F}"/>
              </a:ext>
            </a:extLst>
          </p:cNvPr>
          <p:cNvGrpSpPr/>
          <p:nvPr/>
        </p:nvGrpSpPr>
        <p:grpSpPr>
          <a:xfrm>
            <a:off x="8057989" y="1173874"/>
            <a:ext cx="1749400" cy="622716"/>
            <a:chOff x="6773048" y="871094"/>
            <a:chExt cx="1749400" cy="63350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609864F-9925-BFB3-F25E-C6F27BCC8EE8}"/>
                </a:ext>
              </a:extLst>
            </p:cNvPr>
            <p:cNvSpPr/>
            <p:nvPr/>
          </p:nvSpPr>
          <p:spPr>
            <a:xfrm>
              <a:off x="6773048" y="871094"/>
              <a:ext cx="1749400" cy="633506"/>
            </a:xfrm>
            <a:prstGeom prst="roundRect">
              <a:avLst>
                <a:gd name="adj" fmla="val 41195"/>
              </a:avLst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57150">
                  <a:solidFill>
                    <a:schemeClr val="bg1">
                      <a:lumMod val="95000"/>
                    </a:schemeClr>
                  </a:solidFill>
                </a:ln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0C0604-5916-157A-9E70-9381A5A76E06}"/>
                </a:ext>
              </a:extLst>
            </p:cNvPr>
            <p:cNvSpPr txBox="1"/>
            <p:nvPr/>
          </p:nvSpPr>
          <p:spPr>
            <a:xfrm>
              <a:off x="6998446" y="1018570"/>
              <a:ext cx="142837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첫 화면 기획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AAB760E-9AF2-DC29-87E2-05D4DF7CCA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31" y="1443469"/>
            <a:ext cx="475315" cy="475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3311B8-CFF6-64B2-7504-1B1F131950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998" y="6541026"/>
            <a:ext cx="527936" cy="5565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9B5092-1713-9CAC-0467-2CE12B5B81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292" y="4181158"/>
            <a:ext cx="701626" cy="6988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0FAFF1-E585-BEBA-5A9A-1327176C88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3003">
            <a:off x="2171480" y="4106547"/>
            <a:ext cx="539492" cy="52817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41928" y="712991"/>
            <a:ext cx="920445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ato" charset="0"/>
              </a:rPr>
              <a:t>활동 보고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0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DF186-EF3C-759D-C485-60E1EF51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63" y="677195"/>
            <a:ext cx="11163668" cy="387798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B6FC78BA-7771-E82A-E773-17AC36A62A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088" y="639763"/>
            <a:ext cx="628650" cy="43180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7" name="그림 개체 틀 226">
            <a:extLst>
              <a:ext uri="{FF2B5EF4-FFF2-40B4-BE49-F238E27FC236}">
                <a16:creationId xmlns:a16="http://schemas.microsoft.com/office/drawing/2014/main" id="{F9362644-2EC9-5423-3368-7F90A11AB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796272-41EE-8A4B-B577-791FD34DC184}"/>
              </a:ext>
            </a:extLst>
          </p:cNvPr>
          <p:cNvSpPr/>
          <p:nvPr/>
        </p:nvSpPr>
        <p:spPr>
          <a:xfrm>
            <a:off x="1" y="7366001"/>
            <a:ext cx="13439774" cy="213080"/>
          </a:xfrm>
          <a:prstGeom prst="rect">
            <a:avLst/>
          </a:prstGeom>
          <a:solidFill>
            <a:srgbClr val="0941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ACA6C5-6137-61DC-E791-FC9E099D9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09059"/>
              </p:ext>
            </p:extLst>
          </p:nvPr>
        </p:nvGraphicFramePr>
        <p:xfrm>
          <a:off x="1128713" y="1537879"/>
          <a:ext cx="11182348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630">
                  <a:extLst>
                    <a:ext uri="{9D8B030D-6E8A-4147-A177-3AD203B41FA5}">
                      <a16:colId xmlns:a16="http://schemas.microsoft.com/office/drawing/2014/main" val="4248903697"/>
                    </a:ext>
                  </a:extLst>
                </a:gridCol>
                <a:gridCol w="2241116">
                  <a:extLst>
                    <a:ext uri="{9D8B030D-6E8A-4147-A177-3AD203B41FA5}">
                      <a16:colId xmlns:a16="http://schemas.microsoft.com/office/drawing/2014/main" val="3900041079"/>
                    </a:ext>
                  </a:extLst>
                </a:gridCol>
                <a:gridCol w="5082541">
                  <a:extLst>
                    <a:ext uri="{9D8B030D-6E8A-4147-A177-3AD203B41FA5}">
                      <a16:colId xmlns:a16="http://schemas.microsoft.com/office/drawing/2014/main" val="2713757456"/>
                    </a:ext>
                  </a:extLst>
                </a:gridCol>
                <a:gridCol w="2170061">
                  <a:extLst>
                    <a:ext uri="{9D8B030D-6E8A-4147-A177-3AD203B41FA5}">
                      <a16:colId xmlns:a16="http://schemas.microsoft.com/office/drawing/2014/main" val="1353081090"/>
                    </a:ext>
                  </a:extLst>
                </a:gridCol>
              </a:tblGrid>
              <a:tr h="379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18476"/>
                  </a:ext>
                </a:extLst>
              </a:tr>
              <a:tr h="381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사전기획</a:t>
                      </a:r>
                      <a:endParaRPr lang="ko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9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아이디어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56307"/>
                  </a:ext>
                </a:extLst>
              </a:tr>
              <a:tr h="381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데이터 생성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~ 9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생성 조건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75756"/>
                  </a:ext>
                </a:extLst>
              </a:tr>
              <a:tr h="381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전처리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~ 9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98134"/>
                  </a:ext>
                </a:extLst>
              </a:tr>
              <a:tr h="381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9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팀별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중간보고 실시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402397"/>
                  </a:ext>
                </a:extLst>
              </a:tr>
              <a:tr h="381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최적화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9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1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  <a:endParaRPr lang="ko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773965"/>
                  </a:ext>
                </a:extLst>
              </a:tr>
              <a:tr h="381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기간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~ 9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28328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E04FF40-DDC8-F665-BC2A-014EA7089F63}"/>
              </a:ext>
            </a:extLst>
          </p:cNvPr>
          <p:cNvGrpSpPr/>
          <p:nvPr/>
        </p:nvGrpSpPr>
        <p:grpSpPr>
          <a:xfrm>
            <a:off x="5113183" y="1959016"/>
            <a:ext cx="2583212" cy="315014"/>
            <a:chOff x="4852613" y="5138671"/>
            <a:chExt cx="2843588" cy="449943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97BCE5E-A02D-2801-5512-9884B7EB3B51}"/>
                </a:ext>
              </a:extLst>
            </p:cNvPr>
            <p:cNvSpPr/>
            <p:nvPr/>
          </p:nvSpPr>
          <p:spPr>
            <a:xfrm>
              <a:off x="4953001" y="5138675"/>
              <a:ext cx="2743200" cy="4209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0209A63-3FE1-188A-01DE-53386BC864A3}"/>
                </a:ext>
              </a:extLst>
            </p:cNvPr>
            <p:cNvSpPr/>
            <p:nvPr/>
          </p:nvSpPr>
          <p:spPr>
            <a:xfrm>
              <a:off x="4852613" y="5138671"/>
              <a:ext cx="424361" cy="44994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5ABDBAA-8099-CD4A-9948-4B01ADABF764}"/>
              </a:ext>
            </a:extLst>
          </p:cNvPr>
          <p:cNvSpPr txBox="1"/>
          <p:nvPr/>
        </p:nvSpPr>
        <p:spPr>
          <a:xfrm>
            <a:off x="5515169" y="1976711"/>
            <a:ext cx="307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기획 및 주제 선정</a:t>
            </a:r>
          </a:p>
        </p:txBody>
      </p:sp>
      <p:pic>
        <p:nvPicPr>
          <p:cNvPr id="17" name="그래픽 105">
            <a:extLst>
              <a:ext uri="{FF2B5EF4-FFF2-40B4-BE49-F238E27FC236}">
                <a16:creationId xmlns:a16="http://schemas.microsoft.com/office/drawing/2014/main" id="{29119288-9A87-CB7A-A558-75175757F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70236" y="2024944"/>
            <a:ext cx="149803" cy="18053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C647D0-A2BA-B998-488C-C3138F0CCF83}"/>
              </a:ext>
            </a:extLst>
          </p:cNvPr>
          <p:cNvGrpSpPr/>
          <p:nvPr/>
        </p:nvGrpSpPr>
        <p:grpSpPr>
          <a:xfrm>
            <a:off x="7847814" y="1956391"/>
            <a:ext cx="1496211" cy="315014"/>
            <a:chOff x="4852612" y="5138671"/>
            <a:chExt cx="1848264" cy="449943"/>
          </a:xfrm>
        </p:grpSpPr>
        <p:sp>
          <p:nvSpPr>
            <p:cNvPr id="19" name="모서리가 둥근 직사각형 39">
              <a:extLst>
                <a:ext uri="{FF2B5EF4-FFF2-40B4-BE49-F238E27FC236}">
                  <a16:creationId xmlns:a16="http://schemas.microsoft.com/office/drawing/2014/main" id="{6969C15B-7CF7-4750-CF5F-0992DFE61B63}"/>
                </a:ext>
              </a:extLst>
            </p:cNvPr>
            <p:cNvSpPr/>
            <p:nvPr/>
          </p:nvSpPr>
          <p:spPr>
            <a:xfrm>
              <a:off x="4953001" y="5138675"/>
              <a:ext cx="1747875" cy="4209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3BC1B39-F396-A2A0-82C4-F06979A20B9B}"/>
                </a:ext>
              </a:extLst>
            </p:cNvPr>
            <p:cNvSpPr/>
            <p:nvPr/>
          </p:nvSpPr>
          <p:spPr>
            <a:xfrm>
              <a:off x="4852612" y="5138671"/>
              <a:ext cx="494719" cy="44994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1" name="그래픽 105">
            <a:extLst>
              <a:ext uri="{FF2B5EF4-FFF2-40B4-BE49-F238E27FC236}">
                <a16:creationId xmlns:a16="http://schemas.microsoft.com/office/drawing/2014/main" id="{3CC8D264-647E-4ABC-0446-6B4201316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984857" y="2024944"/>
            <a:ext cx="149803" cy="1805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5E8747-949D-B2C1-6B54-738D32095271}"/>
              </a:ext>
            </a:extLst>
          </p:cNvPr>
          <p:cNvSpPr txBox="1"/>
          <p:nvPr/>
        </p:nvSpPr>
        <p:spPr>
          <a:xfrm>
            <a:off x="8248300" y="1982930"/>
            <a:ext cx="307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기획안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E65DE3-0555-2798-6AFF-748F6EA4DCA7}"/>
              </a:ext>
            </a:extLst>
          </p:cNvPr>
          <p:cNvGrpSpPr/>
          <p:nvPr/>
        </p:nvGrpSpPr>
        <p:grpSpPr>
          <a:xfrm>
            <a:off x="5113183" y="2339841"/>
            <a:ext cx="2671122" cy="315014"/>
            <a:chOff x="4852613" y="5138671"/>
            <a:chExt cx="2843588" cy="449943"/>
          </a:xfrm>
        </p:grpSpPr>
        <p:sp>
          <p:nvSpPr>
            <p:cNvPr id="24" name="모서리가 둥근 직사각형 44">
              <a:extLst>
                <a:ext uri="{FF2B5EF4-FFF2-40B4-BE49-F238E27FC236}">
                  <a16:creationId xmlns:a16="http://schemas.microsoft.com/office/drawing/2014/main" id="{EA5348E9-F36A-BB0D-A1C8-6C93E221FB54}"/>
                </a:ext>
              </a:extLst>
            </p:cNvPr>
            <p:cNvSpPr/>
            <p:nvPr/>
          </p:nvSpPr>
          <p:spPr>
            <a:xfrm>
              <a:off x="4953001" y="5138675"/>
              <a:ext cx="2743200" cy="4209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85FC6E2-1929-F9D7-88FA-9C251F18C3C1}"/>
                </a:ext>
              </a:extLst>
            </p:cNvPr>
            <p:cNvSpPr/>
            <p:nvPr/>
          </p:nvSpPr>
          <p:spPr>
            <a:xfrm>
              <a:off x="4852613" y="5138671"/>
              <a:ext cx="410395" cy="44994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FF2EDC-53E3-52DC-85A3-41AE62710CE7}"/>
              </a:ext>
            </a:extLst>
          </p:cNvPr>
          <p:cNvSpPr txBox="1"/>
          <p:nvPr/>
        </p:nvSpPr>
        <p:spPr>
          <a:xfrm>
            <a:off x="5515169" y="2357536"/>
            <a:ext cx="2303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 데이터 및 생성 절차 정의</a:t>
            </a:r>
          </a:p>
        </p:txBody>
      </p:sp>
      <p:pic>
        <p:nvPicPr>
          <p:cNvPr id="27" name="그래픽 105">
            <a:extLst>
              <a:ext uri="{FF2B5EF4-FFF2-40B4-BE49-F238E27FC236}">
                <a16:creationId xmlns:a16="http://schemas.microsoft.com/office/drawing/2014/main" id="{6BDF9802-EE34-3688-EA21-41601F176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70236" y="2405769"/>
            <a:ext cx="149803" cy="1805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4A8F7A35-CF55-5B9E-FE41-AB6EFB687331}"/>
              </a:ext>
            </a:extLst>
          </p:cNvPr>
          <p:cNvGrpSpPr/>
          <p:nvPr/>
        </p:nvGrpSpPr>
        <p:grpSpPr>
          <a:xfrm>
            <a:off x="7847814" y="2323259"/>
            <a:ext cx="1876258" cy="315014"/>
            <a:chOff x="4852612" y="5138671"/>
            <a:chExt cx="2843589" cy="449943"/>
          </a:xfrm>
        </p:grpSpPr>
        <p:sp>
          <p:nvSpPr>
            <p:cNvPr id="29" name="모서리가 둥근 직사각형 50">
              <a:extLst>
                <a:ext uri="{FF2B5EF4-FFF2-40B4-BE49-F238E27FC236}">
                  <a16:creationId xmlns:a16="http://schemas.microsoft.com/office/drawing/2014/main" id="{7F80078A-B13B-E389-9068-2A6D6FE3CB4C}"/>
                </a:ext>
              </a:extLst>
            </p:cNvPr>
            <p:cNvSpPr/>
            <p:nvPr/>
          </p:nvSpPr>
          <p:spPr>
            <a:xfrm>
              <a:off x="4953001" y="5138675"/>
              <a:ext cx="2743200" cy="4209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44C88A5-BBAB-F2E9-86E8-8F9C3C0B1287}"/>
                </a:ext>
              </a:extLst>
            </p:cNvPr>
            <p:cNvSpPr/>
            <p:nvPr/>
          </p:nvSpPr>
          <p:spPr>
            <a:xfrm>
              <a:off x="4852612" y="5138671"/>
              <a:ext cx="609235" cy="44994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6C21604-6B2E-6AAA-A7CE-0AF4FF3A641D}"/>
              </a:ext>
            </a:extLst>
          </p:cNvPr>
          <p:cNvSpPr txBox="1"/>
          <p:nvPr/>
        </p:nvSpPr>
        <p:spPr>
          <a:xfrm>
            <a:off x="8249800" y="2340954"/>
            <a:ext cx="1968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데이터 생성</a:t>
            </a:r>
          </a:p>
        </p:txBody>
      </p:sp>
      <p:pic>
        <p:nvPicPr>
          <p:cNvPr id="32" name="그래픽 105">
            <a:extLst>
              <a:ext uri="{FF2B5EF4-FFF2-40B4-BE49-F238E27FC236}">
                <a16:creationId xmlns:a16="http://schemas.microsoft.com/office/drawing/2014/main" id="{C56E499E-DA41-A368-62D7-B3587A114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000730" y="2405769"/>
            <a:ext cx="149803" cy="18053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8EF3CBA-DAFD-A68B-5FC2-4FE1CC885A45}"/>
              </a:ext>
            </a:extLst>
          </p:cNvPr>
          <p:cNvGrpSpPr/>
          <p:nvPr/>
        </p:nvGrpSpPr>
        <p:grpSpPr>
          <a:xfrm>
            <a:off x="5115896" y="2713890"/>
            <a:ext cx="2261215" cy="315014"/>
            <a:chOff x="4852613" y="5138671"/>
            <a:chExt cx="2843588" cy="449943"/>
          </a:xfrm>
        </p:grpSpPr>
        <p:sp>
          <p:nvSpPr>
            <p:cNvPr id="34" name="모서리가 둥근 직사각형 55">
              <a:extLst>
                <a:ext uri="{FF2B5EF4-FFF2-40B4-BE49-F238E27FC236}">
                  <a16:creationId xmlns:a16="http://schemas.microsoft.com/office/drawing/2014/main" id="{988BED9D-01F0-B367-0660-659C73772656}"/>
                </a:ext>
              </a:extLst>
            </p:cNvPr>
            <p:cNvSpPr/>
            <p:nvPr/>
          </p:nvSpPr>
          <p:spPr>
            <a:xfrm>
              <a:off x="4953001" y="5138675"/>
              <a:ext cx="2743200" cy="4209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2C85268-91F3-00EE-A51C-120E7370A89A}"/>
                </a:ext>
              </a:extLst>
            </p:cNvPr>
            <p:cNvSpPr/>
            <p:nvPr/>
          </p:nvSpPr>
          <p:spPr>
            <a:xfrm>
              <a:off x="4852613" y="5138671"/>
              <a:ext cx="481377" cy="44994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8D9EAB1-EE42-86B3-E323-24D9E39B852A}"/>
              </a:ext>
            </a:extLst>
          </p:cNvPr>
          <p:cNvSpPr txBox="1"/>
          <p:nvPr/>
        </p:nvSpPr>
        <p:spPr>
          <a:xfrm>
            <a:off x="5517883" y="2731585"/>
            <a:ext cx="17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정규화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래픽 105">
            <a:extLst>
              <a:ext uri="{FF2B5EF4-FFF2-40B4-BE49-F238E27FC236}">
                <a16:creationId xmlns:a16="http://schemas.microsoft.com/office/drawing/2014/main" id="{E6EF59BB-2882-C6F2-BA52-37B3788DA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72949" y="2779818"/>
            <a:ext cx="149803" cy="180532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63CF74-37D5-D543-3A63-EC83A989A474}"/>
              </a:ext>
            </a:extLst>
          </p:cNvPr>
          <p:cNvGrpSpPr/>
          <p:nvPr/>
        </p:nvGrpSpPr>
        <p:grpSpPr>
          <a:xfrm>
            <a:off x="5113182" y="3097343"/>
            <a:ext cx="1672486" cy="315014"/>
            <a:chOff x="4852612" y="5138671"/>
            <a:chExt cx="1919785" cy="449943"/>
          </a:xfrm>
        </p:grpSpPr>
        <p:sp>
          <p:nvSpPr>
            <p:cNvPr id="39" name="모서리가 둥근 직사각형 60">
              <a:extLst>
                <a:ext uri="{FF2B5EF4-FFF2-40B4-BE49-F238E27FC236}">
                  <a16:creationId xmlns:a16="http://schemas.microsoft.com/office/drawing/2014/main" id="{3087A7C7-14DA-D283-467F-7C33C06947B8}"/>
                </a:ext>
              </a:extLst>
            </p:cNvPr>
            <p:cNvSpPr/>
            <p:nvPr/>
          </p:nvSpPr>
          <p:spPr>
            <a:xfrm>
              <a:off x="4953001" y="5138675"/>
              <a:ext cx="1819396" cy="4209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9A623B5-B81A-8839-F9FC-7F484F00D64B}"/>
                </a:ext>
              </a:extLst>
            </p:cNvPr>
            <p:cNvSpPr/>
            <p:nvPr/>
          </p:nvSpPr>
          <p:spPr>
            <a:xfrm>
              <a:off x="4852612" y="5138671"/>
              <a:ext cx="442505" cy="44994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B404C2B-4BD4-D344-030E-513C28593363}"/>
              </a:ext>
            </a:extLst>
          </p:cNvPr>
          <p:cNvSpPr txBox="1"/>
          <p:nvPr/>
        </p:nvSpPr>
        <p:spPr>
          <a:xfrm>
            <a:off x="5515169" y="3115038"/>
            <a:ext cx="1336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화면 디자인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래픽 105">
            <a:extLst>
              <a:ext uri="{FF2B5EF4-FFF2-40B4-BE49-F238E27FC236}">
                <a16:creationId xmlns:a16="http://schemas.microsoft.com/office/drawing/2014/main" id="{42842928-27E3-1A6A-28BE-7472572BE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70236" y="3163271"/>
            <a:ext cx="149803" cy="180532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54C5DAFB-5D88-7888-68D0-074B966072E0}"/>
              </a:ext>
            </a:extLst>
          </p:cNvPr>
          <p:cNvGrpSpPr/>
          <p:nvPr/>
        </p:nvGrpSpPr>
        <p:grpSpPr>
          <a:xfrm>
            <a:off x="5113183" y="3473639"/>
            <a:ext cx="2477290" cy="315014"/>
            <a:chOff x="4852612" y="5138671"/>
            <a:chExt cx="2843589" cy="449943"/>
          </a:xfrm>
        </p:grpSpPr>
        <p:sp>
          <p:nvSpPr>
            <p:cNvPr id="44" name="모서리가 둥근 직사각형 65">
              <a:extLst>
                <a:ext uri="{FF2B5EF4-FFF2-40B4-BE49-F238E27FC236}">
                  <a16:creationId xmlns:a16="http://schemas.microsoft.com/office/drawing/2014/main" id="{F3C4CB7F-FB1D-0E6F-36B4-BC1664ECDC22}"/>
                </a:ext>
              </a:extLst>
            </p:cNvPr>
            <p:cNvSpPr/>
            <p:nvPr/>
          </p:nvSpPr>
          <p:spPr>
            <a:xfrm>
              <a:off x="4953001" y="5138675"/>
              <a:ext cx="2743200" cy="4209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D9CA4E-67B2-C892-1731-69D413E5954D}"/>
                </a:ext>
              </a:extLst>
            </p:cNvPr>
            <p:cNvSpPr/>
            <p:nvPr/>
          </p:nvSpPr>
          <p:spPr>
            <a:xfrm>
              <a:off x="4852612" y="5138671"/>
              <a:ext cx="442505" cy="44994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EC704D3-B4FE-0E66-D1CD-5182178A4292}"/>
              </a:ext>
            </a:extLst>
          </p:cNvPr>
          <p:cNvSpPr txBox="1"/>
          <p:nvPr/>
        </p:nvSpPr>
        <p:spPr>
          <a:xfrm>
            <a:off x="5515169" y="3491334"/>
            <a:ext cx="207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구현 및 수정</a:t>
            </a:r>
          </a:p>
        </p:txBody>
      </p:sp>
      <p:pic>
        <p:nvPicPr>
          <p:cNvPr id="48" name="그래픽 105">
            <a:extLst>
              <a:ext uri="{FF2B5EF4-FFF2-40B4-BE49-F238E27FC236}">
                <a16:creationId xmlns:a16="http://schemas.microsoft.com/office/drawing/2014/main" id="{878D26E8-DB7E-0940-5AA1-64D200421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70236" y="3539567"/>
            <a:ext cx="149803" cy="180532"/>
          </a:xfrm>
          <a:prstGeom prst="rect">
            <a:avLst/>
          </a:prstGeom>
        </p:spPr>
      </p:pic>
      <p:pic>
        <p:nvPicPr>
          <p:cNvPr id="49" name="그래픽 105">
            <a:extLst>
              <a:ext uri="{FF2B5EF4-FFF2-40B4-BE49-F238E27FC236}">
                <a16:creationId xmlns:a16="http://schemas.microsoft.com/office/drawing/2014/main" id="{535D579B-9D71-F3B3-9BC2-DFF791081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004867" y="3533999"/>
            <a:ext cx="149803" cy="180532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AC3B03-93D2-B45F-DAF1-7DC72A60BFAD}"/>
              </a:ext>
            </a:extLst>
          </p:cNvPr>
          <p:cNvGrpSpPr/>
          <p:nvPr/>
        </p:nvGrpSpPr>
        <p:grpSpPr>
          <a:xfrm>
            <a:off x="7847813" y="3096401"/>
            <a:ext cx="1531928" cy="315014"/>
            <a:chOff x="4852612" y="5138671"/>
            <a:chExt cx="1758444" cy="449943"/>
          </a:xfrm>
        </p:grpSpPr>
        <p:sp>
          <p:nvSpPr>
            <p:cNvPr id="51" name="모서리가 둥근 직사각형 75">
              <a:extLst>
                <a:ext uri="{FF2B5EF4-FFF2-40B4-BE49-F238E27FC236}">
                  <a16:creationId xmlns:a16="http://schemas.microsoft.com/office/drawing/2014/main" id="{EE216653-E482-9C88-A643-A24CD5835935}"/>
                </a:ext>
              </a:extLst>
            </p:cNvPr>
            <p:cNvSpPr/>
            <p:nvPr/>
          </p:nvSpPr>
          <p:spPr>
            <a:xfrm>
              <a:off x="4953001" y="5138675"/>
              <a:ext cx="1658055" cy="4209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0320A06-9E6E-5FA3-DC50-674C55A7C9C3}"/>
                </a:ext>
              </a:extLst>
            </p:cNvPr>
            <p:cNvSpPr/>
            <p:nvPr/>
          </p:nvSpPr>
          <p:spPr>
            <a:xfrm>
              <a:off x="4852612" y="5138671"/>
              <a:ext cx="442505" cy="44994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46D1066-F489-FE0F-DCFF-F6AF20F67F08}"/>
              </a:ext>
            </a:extLst>
          </p:cNvPr>
          <p:cNvSpPr txBox="1"/>
          <p:nvPr/>
        </p:nvSpPr>
        <p:spPr>
          <a:xfrm>
            <a:off x="8249801" y="3114096"/>
            <a:ext cx="1336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기능 구현</a:t>
            </a:r>
          </a:p>
        </p:txBody>
      </p:sp>
      <p:pic>
        <p:nvPicPr>
          <p:cNvPr id="54" name="그래픽 105">
            <a:extLst>
              <a:ext uri="{FF2B5EF4-FFF2-40B4-BE49-F238E27FC236}">
                <a16:creationId xmlns:a16="http://schemas.microsoft.com/office/drawing/2014/main" id="{B551E540-1F49-C223-D15C-801C664E4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004868" y="3162329"/>
            <a:ext cx="149803" cy="180532"/>
          </a:xfrm>
          <a:prstGeom prst="rect">
            <a:avLst/>
          </a:prstGeom>
        </p:spPr>
      </p:pic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BC39A6C-CDF6-B136-D614-195DE0CD5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05591"/>
              </p:ext>
            </p:extLst>
          </p:nvPr>
        </p:nvGraphicFramePr>
        <p:xfrm>
          <a:off x="1128702" y="4369723"/>
          <a:ext cx="11182358" cy="2538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806">
                  <a:extLst>
                    <a:ext uri="{9D8B030D-6E8A-4147-A177-3AD203B41FA5}">
                      <a16:colId xmlns:a16="http://schemas.microsoft.com/office/drawing/2014/main" val="789559097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863018102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2911584996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1114311285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1054414420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1962615831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328899382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750578685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2987028493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330257769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3920792687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3537754464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3651411302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1384962606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3606317920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3642607511"/>
                    </a:ext>
                  </a:extLst>
                </a:gridCol>
                <a:gridCol w="594222">
                  <a:extLst>
                    <a:ext uri="{9D8B030D-6E8A-4147-A177-3AD203B41FA5}">
                      <a16:colId xmlns:a16="http://schemas.microsoft.com/office/drawing/2014/main" val="557818715"/>
                    </a:ext>
                  </a:extLst>
                </a:gridCol>
              </a:tblGrid>
              <a:tr h="423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8/28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8/29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8/30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9/3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9/4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9/5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9/6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9/9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9/10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9/11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9/12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9/13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9/23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9/24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9/25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086500"/>
                  </a:ext>
                </a:extLst>
              </a:tr>
              <a:tr h="423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사전기획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25739"/>
                  </a:ext>
                </a:extLst>
              </a:tr>
              <a:tr h="423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데이터 생성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8870"/>
                  </a:ext>
                </a:extLst>
              </a:tr>
              <a:tr h="423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전처리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938505"/>
                  </a:ext>
                </a:extLst>
              </a:tr>
              <a:tr h="423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613276"/>
                  </a:ext>
                </a:extLst>
              </a:tr>
              <a:tr h="423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최적화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304556"/>
                  </a:ext>
                </a:extLst>
              </a:tr>
            </a:tbl>
          </a:graphicData>
        </a:graphic>
      </p:graphicFrame>
      <p:sp>
        <p:nvSpPr>
          <p:cNvPr id="56" name="모서리가 둥근 직사각형 5">
            <a:extLst>
              <a:ext uri="{FF2B5EF4-FFF2-40B4-BE49-F238E27FC236}">
                <a16:creationId xmlns:a16="http://schemas.microsoft.com/office/drawing/2014/main" id="{49891BFD-76EC-9E38-1C18-960BEC0264B8}"/>
              </a:ext>
            </a:extLst>
          </p:cNvPr>
          <p:cNvSpPr/>
          <p:nvPr/>
        </p:nvSpPr>
        <p:spPr>
          <a:xfrm>
            <a:off x="2845880" y="4897246"/>
            <a:ext cx="2267302" cy="235203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48">
            <a:extLst>
              <a:ext uri="{FF2B5EF4-FFF2-40B4-BE49-F238E27FC236}">
                <a16:creationId xmlns:a16="http://schemas.microsoft.com/office/drawing/2014/main" id="{AFDE9E0D-940F-7D8E-5D1D-DED8FEBA457B}"/>
              </a:ext>
            </a:extLst>
          </p:cNvPr>
          <p:cNvSpPr/>
          <p:nvPr/>
        </p:nvSpPr>
        <p:spPr>
          <a:xfrm>
            <a:off x="4629520" y="5306400"/>
            <a:ext cx="1720479" cy="23877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69">
            <a:extLst>
              <a:ext uri="{FF2B5EF4-FFF2-40B4-BE49-F238E27FC236}">
                <a16:creationId xmlns:a16="http://schemas.microsoft.com/office/drawing/2014/main" id="{075DFFDC-0335-894B-5546-F598900117F5}"/>
              </a:ext>
            </a:extLst>
          </p:cNvPr>
          <p:cNvSpPr/>
          <p:nvPr/>
        </p:nvSpPr>
        <p:spPr>
          <a:xfrm>
            <a:off x="5818975" y="5724565"/>
            <a:ext cx="1674026" cy="2540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모서리가 둥근 직사각형 70">
            <a:extLst>
              <a:ext uri="{FF2B5EF4-FFF2-40B4-BE49-F238E27FC236}">
                <a16:creationId xmlns:a16="http://schemas.microsoft.com/office/drawing/2014/main" id="{FB8A63E4-6910-ABE3-2B3F-22CA5E11D997}"/>
              </a:ext>
            </a:extLst>
          </p:cNvPr>
          <p:cNvSpPr/>
          <p:nvPr/>
        </p:nvSpPr>
        <p:spPr>
          <a:xfrm>
            <a:off x="7005016" y="6143410"/>
            <a:ext cx="2926383" cy="2540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71">
            <a:extLst>
              <a:ext uri="{FF2B5EF4-FFF2-40B4-BE49-F238E27FC236}">
                <a16:creationId xmlns:a16="http://schemas.microsoft.com/office/drawing/2014/main" id="{26ADBAFD-A8D1-8DC9-192C-1DB644F851C4}"/>
              </a:ext>
            </a:extLst>
          </p:cNvPr>
          <p:cNvSpPr/>
          <p:nvPr/>
        </p:nvSpPr>
        <p:spPr>
          <a:xfrm>
            <a:off x="9344025" y="6562254"/>
            <a:ext cx="2967035" cy="29329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FAC3B03-93D2-B45F-DAF1-7DC72A60BFAD}"/>
              </a:ext>
            </a:extLst>
          </p:cNvPr>
          <p:cNvGrpSpPr/>
          <p:nvPr/>
        </p:nvGrpSpPr>
        <p:grpSpPr>
          <a:xfrm>
            <a:off x="7847813" y="2712463"/>
            <a:ext cx="1531928" cy="315014"/>
            <a:chOff x="4852612" y="5138671"/>
            <a:chExt cx="1758444" cy="449943"/>
          </a:xfrm>
        </p:grpSpPr>
        <p:sp>
          <p:nvSpPr>
            <p:cNvPr id="62" name="모서리가 둥근 직사각형 75">
              <a:extLst>
                <a:ext uri="{FF2B5EF4-FFF2-40B4-BE49-F238E27FC236}">
                  <a16:creationId xmlns:a16="http://schemas.microsoft.com/office/drawing/2014/main" id="{EE216653-E482-9C88-A643-A24CD5835935}"/>
                </a:ext>
              </a:extLst>
            </p:cNvPr>
            <p:cNvSpPr/>
            <p:nvPr/>
          </p:nvSpPr>
          <p:spPr>
            <a:xfrm>
              <a:off x="4953001" y="5138675"/>
              <a:ext cx="1658055" cy="4209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320A06-9E6E-5FA3-DC50-674C55A7C9C3}"/>
                </a:ext>
              </a:extLst>
            </p:cNvPr>
            <p:cNvSpPr/>
            <p:nvPr/>
          </p:nvSpPr>
          <p:spPr>
            <a:xfrm>
              <a:off x="4852612" y="5138671"/>
              <a:ext cx="442505" cy="44994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46D1066-F489-FE0F-DCFF-F6AF20F67F08}"/>
              </a:ext>
            </a:extLst>
          </p:cNvPr>
          <p:cNvSpPr txBox="1"/>
          <p:nvPr/>
        </p:nvSpPr>
        <p:spPr>
          <a:xfrm>
            <a:off x="8249801" y="2730158"/>
            <a:ext cx="1336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연결</a:t>
            </a:r>
          </a:p>
        </p:txBody>
      </p:sp>
      <p:pic>
        <p:nvPicPr>
          <p:cNvPr id="65" name="그래픽 105">
            <a:extLst>
              <a:ext uri="{FF2B5EF4-FFF2-40B4-BE49-F238E27FC236}">
                <a16:creationId xmlns:a16="http://schemas.microsoft.com/office/drawing/2014/main" id="{B551E540-1F49-C223-D15C-801C664E4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004868" y="2778391"/>
            <a:ext cx="149803" cy="1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2004"/>
      </p:ext>
    </p:extLst>
  </p:cSld>
  <p:clrMapOvr>
    <a:masterClrMapping/>
  </p:clrMapOvr>
</p:sld>
</file>

<file path=ppt/theme/theme1.xml><?xml version="1.0" encoding="utf-8"?>
<a:theme xmlns:a="http://schemas.openxmlformats.org/drawingml/2006/main" name="표준형 회사소개서">
  <a:themeElements>
    <a:clrScheme name="사용자 지정 18">
      <a:dk1>
        <a:srgbClr val="000000"/>
      </a:dk1>
      <a:lt1>
        <a:srgbClr val="FFFFFF"/>
      </a:lt1>
      <a:dk2>
        <a:srgbClr val="00004E"/>
      </a:dk2>
      <a:lt2>
        <a:srgbClr val="E7E6E6"/>
      </a:lt2>
      <a:accent1>
        <a:srgbClr val="020082"/>
      </a:accent1>
      <a:accent2>
        <a:srgbClr val="094198"/>
      </a:accent2>
      <a:accent3>
        <a:srgbClr val="EDEDF9"/>
      </a:accent3>
      <a:accent4>
        <a:srgbClr val="1773D3"/>
      </a:accent4>
      <a:accent5>
        <a:srgbClr val="E5694A"/>
      </a:accent5>
      <a:accent6>
        <a:srgbClr val="101D42"/>
      </a:accent6>
      <a:hlink>
        <a:srgbClr val="0563C1"/>
      </a:hlink>
      <a:folHlink>
        <a:srgbClr val="954F72"/>
      </a:folHlink>
    </a:clrScheme>
    <a:fontScheme name="표준형V2">
      <a:majorFont>
        <a:latin typeface="Manrope SemiBold"/>
        <a:ea typeface="나눔스퀘어 네오 ExtraBold"/>
        <a:cs typeface=""/>
      </a:majorFont>
      <a:minorFont>
        <a:latin typeface="Manrope"/>
        <a:ea typeface="나눔스퀘어 네오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Lato"/>
        <a:font script="Hebr" typeface="Lato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Lato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Lato"/>
        <a:font script="Hebr" typeface="Lato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Lato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2290</Words>
  <Application>Microsoft Office PowerPoint</Application>
  <PresentationFormat>사용자 지정</PresentationFormat>
  <Paragraphs>462</Paragraphs>
  <Slides>23</Slides>
  <Notes>23</Notes>
  <HiddenSlides>0</HiddenSlides>
  <MMClips>5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41" baseType="lpstr">
      <vt:lpstr>Lato</vt:lpstr>
      <vt:lpstr>Segoe UI Light</vt:lpstr>
      <vt:lpstr>OpenSans-Bold</vt:lpstr>
      <vt:lpstr>Times New Roman</vt:lpstr>
      <vt:lpstr>Manrope</vt:lpstr>
      <vt:lpstr>Arial</vt:lpstr>
      <vt:lpstr>Open Sans</vt:lpstr>
      <vt:lpstr>맑은 고딕</vt:lpstr>
      <vt:lpstr>Consolas</vt:lpstr>
      <vt:lpstr>나눔스퀘어 네오 ExtraBold</vt:lpstr>
      <vt:lpstr>나눔스퀘어 네오 Regular</vt:lpstr>
      <vt:lpstr>Manrope SemiBold</vt:lpstr>
      <vt:lpstr>Segoe UI</vt:lpstr>
      <vt:lpstr>Roboto</vt:lpstr>
      <vt:lpstr>Lato SemiBold</vt:lpstr>
      <vt:lpstr>Montserrat</vt:lpstr>
      <vt:lpstr>Helvetica Neue Medium</vt:lpstr>
      <vt:lpstr>표준형 회사소개서</vt:lpstr>
      <vt:lpstr>PowerPoint 프레젠테이션</vt:lpstr>
      <vt:lpstr>PowerPoint 프레젠테이션</vt:lpstr>
      <vt:lpstr>프로젝트 개요</vt:lpstr>
      <vt:lpstr>프로젝트 개요</vt:lpstr>
      <vt:lpstr>프로그램 개요</vt:lpstr>
      <vt:lpstr>프로젝트 팀 구성 및 역할</vt:lpstr>
      <vt:lpstr>프로젝트 팀 구성 및 역할</vt:lpstr>
      <vt:lpstr>프로젝트 팀 구성 및 역할</vt:lpstr>
      <vt:lpstr>프로젝트 수행 절차 및 방법</vt:lpstr>
      <vt:lpstr>프로젝트 수행 절차 및 방법</vt:lpstr>
      <vt:lpstr>프로젝트 수행 경과</vt:lpstr>
      <vt:lpstr>PowerPoint 프레젠테이션</vt:lpstr>
      <vt:lpstr>프로젝트 수행 경과</vt:lpstr>
      <vt:lpstr>PowerPoint 프레젠테이션</vt:lpstr>
      <vt:lpstr>프로젝트 수행 경과</vt:lpstr>
      <vt:lpstr>PowerPoint 프레젠테이션</vt:lpstr>
      <vt:lpstr>프로젝트 수행 경과</vt:lpstr>
      <vt:lpstr>PowerPoint 프레젠테이션</vt:lpstr>
      <vt:lpstr>프로젝트 수행 경과</vt:lpstr>
      <vt:lpstr>프로젝트 수행 경과</vt:lpstr>
      <vt:lpstr>프로젝트 수행 경과</vt:lpstr>
      <vt:lpstr>자체평가 의견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2024-03-28T02:54:18Z</dcterms:created>
  <dcterms:modified xsi:type="dcterms:W3CDTF">2024-09-27T00:14:30Z</dcterms:modified>
</cp:coreProperties>
</file>